
<file path=[Content_Types].xml><?xml version="1.0" encoding="utf-8"?>
<Types xmlns="http://schemas.openxmlformats.org/package/2006/content-types">
  <Default ContentType="application/xml" Extension="xml"/>
  <Default ContentType="image/jpeg" Extension="jpeg"/>
  <Default ContentType="application/vnd.openxmlformats-package.relationships+xml" Extension="rels"/>
  <Default ContentType="application/vnd.openxmlformats-officedocument.spreadsheetml.sheet" Extension="xlsx"/>
  <Default ContentType="image/vnd.ms-photo" Extension="wdp"/>
  <Default ContentType="image/png" Extension="png"/>
  <Default ContentType="image/x-wmf" Extension="wm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notesMaster+xml" PartName="/ppt/notesMasters/notesMaster1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23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1.xml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comments+xml" PartName="/ppt/comments/comment3.xml"/>
  <Override ContentType="application/vnd.openxmlformats-officedocument.presentationml.notesSlide+xml" PartName="/ppt/notesSlides/notesSlide2.xml"/>
  <Override ContentType="application/vnd.openxmlformats-officedocument.drawingml.chart+xml" PartName="/ppt/charts/chart1.xml"/>
  <Override ContentType="application/vnd.ms-office.chartstyle+xml" PartName="/ppt/charts/style1.xml"/>
  <Override ContentType="application/vnd.ms-office.chartcolorstyle+xml" PartName="/ppt/charts/colors1.xml"/>
  <Override ContentType="application/vnd.openxmlformats-officedocument.presentationml.notesSlide+xml" PartName="/ppt/notesSlides/notesSlide3.xml"/>
  <Override ContentType="application/vnd.openxmlformats-officedocument.drawingml.chart+xml" PartName="/ppt/charts/chart2.xml"/>
  <Override ContentType="application/vnd.openxmlformats-officedocument.drawingml.chart+xml" PartName="/ppt/charts/chart3.xml"/>
  <Override ContentType="application/vnd.openxmlformats-officedocument.themeOverride+xml" PartName="/ppt/theme/themeOverride1.xml"/>
  <Override ContentType="application/vnd.openxmlformats-officedocument.drawingml.chartshapes+xml" PartName="/ppt/drawings/drawing1.xml"/>
  <Override ContentType="application/vnd.openxmlformats-officedocument.drawingml.chart+xml" PartName="/ppt/charts/chart4.xml"/>
  <Override ContentType="application/vnd.ms-office.chartstyle+xml" PartName="/ppt/charts/style2.xml"/>
  <Override ContentType="application/vnd.ms-office.chartcolorstyle+xml" PartName="/ppt/charts/colors2.xml"/>
  <Override ContentType="application/vnd.openxmlformats-officedocument.presentationml.notesSlide+xml" PartName="/ppt/notesSlides/notesSlide4.xml"/>
  <Override ContentType="application/vnd.openxmlformats-officedocument.drawingml.chart+xml" PartName="/ppt/charts/chart5.xml"/>
  <Override ContentType="application/vnd.openxmlformats-officedocument.drawingml.chart+xml" PartName="/ppt/charts/chart6.xml"/>
  <Override ContentType="application/vnd.ms-office.chartstyle+xml" PartName="/ppt/charts/style3.xml"/>
  <Override ContentType="application/vnd.ms-office.chartcolorstyle+xml" PartName="/ppt/charts/colors3.xml"/>
  <Override ContentType="application/vnd.openxmlformats-officedocument.drawingml.chart+xml" PartName="/ppt/charts/chart7.xml"/>
  <Override ContentType="application/vnd.openxmlformats-officedocument.drawingml.chartshapes+xml" PartName="/ppt/drawings/drawing2.xml"/>
  <Override ContentType="application/vnd.openxmlformats-officedocument.presentationml.notesSlide+xml" PartName="/ppt/notesSlides/notesSlide5.xml"/>
  <Override ContentType="application/vnd.openxmlformats-officedocument.drawingml.chart+xml" PartName="/ppt/charts/chart8.xml"/>
  <Override ContentType="application/vnd.openxmlformats-officedocument.drawingml.chart+xml" PartName="/ppt/charts/chart9.xml"/>
  <Override ContentType="application/vnd.openxmlformats-officedocument.drawingml.chart+xml" PartName="/ppt/charts/chart10.xml"/>
  <Override ContentType="application/vnd.openxmlformats-officedocument.presentationml.notesSlide+xml" PartName="/ppt/notesSlides/notesSlide6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1" Target="ppt/presentation.xml" Type="http://schemas.openxmlformats.org/officeDocument/2006/relationships/officeDocument"/><Relationship Id="rId2" Target="docProps/core.xml" Type="http://schemas.openxmlformats.org/package/2006/relationships/metadata/core-properties"/><Relationship Id="rId3" Target="docProps/app.xml" Type="http://schemas.openxmlformats.org/officeDocument/2006/relationships/extended-properties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2"/>
  </p:notesMasterIdLst>
  <p:sldIdLst>
    <p:sldId id="257" r:id="rId3"/>
    <p:sldId id="454" r:id="rId4"/>
    <p:sldId id="425" r:id="rId5"/>
    <p:sldId id="445" r:id="rId6"/>
    <p:sldId id="490" r:id="rId7"/>
    <p:sldId id="491" r:id="rId8"/>
    <p:sldId id="492" r:id="rId9"/>
    <p:sldId id="493" r:id="rId10"/>
    <p:sldId id="494" r:id="rId11"/>
    <p:sldId id="496" r:id="rId12"/>
    <p:sldId id="495" r:id="rId13"/>
    <p:sldId id="497" r:id="rId14"/>
    <p:sldId id="461" r:id="rId15"/>
    <p:sldId id="498" r:id="rId16"/>
    <p:sldId id="481" r:id="rId17"/>
    <p:sldId id="438" r:id="rId18"/>
    <p:sldId id="508" r:id="rId19"/>
    <p:sldId id="396" r:id="rId20"/>
    <p:sldId id="513" r:id="rId21"/>
    <p:sldId id="507" r:id="rId22"/>
    <p:sldId id="509" r:id="rId23"/>
    <p:sldId id="510" r:id="rId24"/>
    <p:sldId id="467" r:id="rId25"/>
    <p:sldId id="465" r:id="rId26"/>
    <p:sldId id="439" r:id="rId27"/>
    <p:sldId id="398" r:id="rId28"/>
    <p:sldId id="511" r:id="rId29"/>
    <p:sldId id="506" r:id="rId30"/>
    <p:sldId id="505" r:id="rId31"/>
    <p:sldId id="471" r:id="rId32"/>
    <p:sldId id="473" r:id="rId33"/>
    <p:sldId id="474" r:id="rId34"/>
    <p:sldId id="476" r:id="rId35"/>
    <p:sldId id="477" r:id="rId36"/>
    <p:sldId id="480" r:id="rId37"/>
    <p:sldId id="479" r:id="rId38"/>
    <p:sldId id="345" r:id="rId39"/>
    <p:sldId id="485" r:id="rId40"/>
    <p:sldId id="486" r:id="rId4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48BEA4D-4E76-49EF-9292-CF66CE8A48EE}">
          <p14:sldIdLst>
            <p14:sldId id="257"/>
            <p14:sldId id="454"/>
            <p14:sldId id="425"/>
            <p14:sldId id="445"/>
            <p14:sldId id="490"/>
            <p14:sldId id="491"/>
            <p14:sldId id="492"/>
            <p14:sldId id="493"/>
            <p14:sldId id="494"/>
            <p14:sldId id="496"/>
            <p14:sldId id="495"/>
            <p14:sldId id="497"/>
            <p14:sldId id="461"/>
            <p14:sldId id="498"/>
            <p14:sldId id="481"/>
            <p14:sldId id="438"/>
            <p14:sldId id="508"/>
            <p14:sldId id="396"/>
            <p14:sldId id="513"/>
            <p14:sldId id="507"/>
            <p14:sldId id="509"/>
            <p14:sldId id="510"/>
            <p14:sldId id="467"/>
            <p14:sldId id="465"/>
            <p14:sldId id="439"/>
            <p14:sldId id="398"/>
            <p14:sldId id="511"/>
            <p14:sldId id="506"/>
            <p14:sldId id="505"/>
            <p14:sldId id="471"/>
            <p14:sldId id="473"/>
            <p14:sldId id="474"/>
            <p14:sldId id="476"/>
            <p14:sldId id="477"/>
            <p14:sldId id="480"/>
            <p14:sldId id="479"/>
            <p14:sldId id="345"/>
            <p14:sldId id="485"/>
            <p14:sldId id="4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Дмитрий Крошка" initials="ДК" lastIdx="310" clrIdx="0"/>
  <p:cmAuthor id="1" name="asus" initials="a" lastIdx="6" clrIdx="1"/>
  <p:cmAuthor id="2" name="Microsoft Office" initials="MO" lastIdx="1" clrIdx="2"/>
  <p:cmAuthor id="3" name="Bato Arsalanov" initials="BA" lastIdx="2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B70B"/>
    <a:srgbClr val="2C7488"/>
    <a:srgbClr val="348AA2"/>
    <a:srgbClr val="D9D9D9"/>
    <a:srgbClr val="55759C"/>
    <a:srgbClr val="FF2600"/>
    <a:srgbClr val="C9C9C9"/>
    <a:srgbClr val="80FF00"/>
    <a:srgbClr val="FFC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18" autoAdjust="0"/>
    <p:restoredTop sz="50000" autoAdjust="0"/>
  </p:normalViewPr>
  <p:slideViewPr>
    <p:cSldViewPr snapToGrid="0">
      <p:cViewPr varScale="1">
        <p:scale>
          <a:sx n="66" d="100"/>
          <a:sy n="66" d="100"/>
        </p:scale>
        <p:origin x="216" y="5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notesMaster" Target="notesMasters/notesMaster1.xml"/><Relationship Id="rId43" Type="http://schemas.openxmlformats.org/officeDocument/2006/relationships/commentAuthors" Target="commentAuthors.xml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&#1050;&#1085;&#1080;&#1075;&#1072;1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asus\Desktop\&#1075;&#1088;&#1072;&#1092;&#1080;&#1082;%20&#1089;&#1090;&#1072;&#1085;&#1076;&#1072;&#1088;&#1090;&#1086;&#1074;%2017.03.19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_____Microsoft_Excel1.xlsx"/><Relationship Id="rId3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_____Microsoft_Excel2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6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package" Target="../embeddings/_____Microsoft_Excel4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Relationship Id="rId2" Type="http://schemas.openxmlformats.org/officeDocument/2006/relationships/chartUserShapes" Target="../drawings/drawing2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1S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Лист1!$B$1:$G$1</c:f>
              <c:numCache>
                <c:formatCode>dd/mm/yyyy</c:formatCode>
                <c:ptCount val="6"/>
                <c:pt idx="0">
                  <c:v>43344.0</c:v>
                </c:pt>
                <c:pt idx="1">
                  <c:v>43374.0</c:v>
                </c:pt>
                <c:pt idx="2">
                  <c:v>43405.0</c:v>
                </c:pt>
                <c:pt idx="3">
                  <c:v>43441.0</c:v>
                </c:pt>
                <c:pt idx="4">
                  <c:v>43490.0</c:v>
                </c:pt>
                <c:pt idx="5">
                  <c:v>43524.0</c:v>
                </c:pt>
              </c:numCache>
            </c:numRef>
          </c:cat>
          <c:val>
            <c:numRef>
              <c:f>Лист1!$B$2:$G$2</c:f>
              <c:numCache>
                <c:formatCode>General</c:formatCode>
                <c:ptCount val="6"/>
                <c:pt idx="0">
                  <c:v>20.0</c:v>
                </c:pt>
                <c:pt idx="1">
                  <c:v>40.0</c:v>
                </c:pt>
                <c:pt idx="2">
                  <c:v>80.0</c:v>
                </c:pt>
                <c:pt idx="3">
                  <c:v>100.0</c:v>
                </c:pt>
                <c:pt idx="4">
                  <c:v>100.0</c:v>
                </c:pt>
                <c:pt idx="5">
                  <c:v>100.0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62E-41F8-A1F0-7339279B3F0C}"/>
            </c:ext>
          </c:extLst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2S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Лист1!$B$1:$G$1</c:f>
              <c:numCache>
                <c:formatCode>dd/mm/yyyy</c:formatCode>
                <c:ptCount val="6"/>
                <c:pt idx="0">
                  <c:v>43344.0</c:v>
                </c:pt>
                <c:pt idx="1">
                  <c:v>43374.0</c:v>
                </c:pt>
                <c:pt idx="2">
                  <c:v>43405.0</c:v>
                </c:pt>
                <c:pt idx="3">
                  <c:v>43441.0</c:v>
                </c:pt>
                <c:pt idx="4">
                  <c:v>43490.0</c:v>
                </c:pt>
                <c:pt idx="5">
                  <c:v>43524.0</c:v>
                </c:pt>
              </c:numCache>
            </c:numRef>
          </c:cat>
          <c:val>
            <c:numRef>
              <c:f>Лист1!$B$3:$G$3</c:f>
              <c:numCache>
                <c:formatCode>General</c:formatCode>
                <c:ptCount val="6"/>
                <c:pt idx="0">
                  <c:v>10.0</c:v>
                </c:pt>
                <c:pt idx="1">
                  <c:v>30.0</c:v>
                </c:pt>
                <c:pt idx="2">
                  <c:v>60.0</c:v>
                </c:pt>
                <c:pt idx="3">
                  <c:v>100.0</c:v>
                </c:pt>
                <c:pt idx="4">
                  <c:v>100.0</c:v>
                </c:pt>
                <c:pt idx="5">
                  <c:v>100.0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62E-41F8-A1F0-7339279B3F0C}"/>
            </c:ext>
          </c:extLst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3S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Лист1!$B$1:$G$1</c:f>
              <c:numCache>
                <c:formatCode>dd/mm/yyyy</c:formatCode>
                <c:ptCount val="6"/>
                <c:pt idx="0">
                  <c:v>43344.0</c:v>
                </c:pt>
                <c:pt idx="1">
                  <c:v>43374.0</c:v>
                </c:pt>
                <c:pt idx="2">
                  <c:v>43405.0</c:v>
                </c:pt>
                <c:pt idx="3">
                  <c:v>43441.0</c:v>
                </c:pt>
                <c:pt idx="4">
                  <c:v>43490.0</c:v>
                </c:pt>
                <c:pt idx="5">
                  <c:v>43524.0</c:v>
                </c:pt>
              </c:numCache>
            </c:numRef>
          </c:cat>
          <c:val>
            <c:numRef>
              <c:f>Лист1!$B$4:$G$4</c:f>
              <c:numCache>
                <c:formatCode>General</c:formatCode>
                <c:ptCount val="6"/>
                <c:pt idx="0">
                  <c:v>0.0</c:v>
                </c:pt>
                <c:pt idx="1">
                  <c:v>0.0</c:v>
                </c:pt>
                <c:pt idx="2">
                  <c:v>15.0</c:v>
                </c:pt>
                <c:pt idx="3">
                  <c:v>35.0</c:v>
                </c:pt>
                <c:pt idx="4">
                  <c:v>82.0</c:v>
                </c:pt>
                <c:pt idx="5">
                  <c:v>100.0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62E-41F8-A1F0-7339279B3F0C}"/>
            </c:ext>
          </c:extLst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4S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Лист1!$B$1:$G$1</c:f>
              <c:numCache>
                <c:formatCode>dd/mm/yyyy</c:formatCode>
                <c:ptCount val="6"/>
                <c:pt idx="0">
                  <c:v>43344.0</c:v>
                </c:pt>
                <c:pt idx="1">
                  <c:v>43374.0</c:v>
                </c:pt>
                <c:pt idx="2">
                  <c:v>43405.0</c:v>
                </c:pt>
                <c:pt idx="3">
                  <c:v>43441.0</c:v>
                </c:pt>
                <c:pt idx="4">
                  <c:v>43490.0</c:v>
                </c:pt>
                <c:pt idx="5">
                  <c:v>43524.0</c:v>
                </c:pt>
              </c:numCache>
            </c:numRef>
          </c:cat>
          <c:val>
            <c:numRef>
              <c:f>Лист1!$B$5:$G$5</c:f>
              <c:numCache>
                <c:formatCode>General</c:formatCode>
                <c:ptCount val="6"/>
                <c:pt idx="0">
                  <c:v>0.0</c:v>
                </c:pt>
                <c:pt idx="1">
                  <c:v>0.0</c:v>
                </c:pt>
                <c:pt idx="2">
                  <c:v>2.0</c:v>
                </c:pt>
                <c:pt idx="3">
                  <c:v>6.0</c:v>
                </c:pt>
                <c:pt idx="4">
                  <c:v>35.0</c:v>
                </c:pt>
                <c:pt idx="5">
                  <c:v>68.0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62E-41F8-A1F0-7339279B3F0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-2042067920"/>
        <c:axId val="-2042065600"/>
        <c:axId val="0"/>
      </c:bar3DChart>
      <c:dateAx>
        <c:axId val="-2042067920"/>
        <c:scaling>
          <c:orientation val="minMax"/>
        </c:scaling>
        <c:delete val="0"/>
        <c:axPos val="b"/>
        <c:numFmt formatCode="dd/mm/yyyy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2042065600"/>
        <c:crosses val="autoZero"/>
        <c:auto val="1"/>
        <c:lblOffset val="100"/>
        <c:baseTimeUnit val="months"/>
      </c:dateAx>
      <c:valAx>
        <c:axId val="-2042065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2042067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Сумма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fi-FI" smtClean="0"/>
                      <a:t>51,7%</a:t>
                    </a:r>
                    <a:endParaRPr lang="fi-FI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0324941856289742"/>
                  <c:y val="0.0106413992796736"/>
                </c:manualLayout>
              </c:layout>
              <c:tx>
                <c:rich>
                  <a:bodyPr/>
                  <a:lstStyle/>
                  <a:p>
                    <a:r>
                      <a:rPr lang="mr-IN" dirty="0" smtClean="0"/>
                      <a:t>2,2%</a:t>
                    </a:r>
                    <a:endParaRPr lang="mr-IN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D43B-454F-B4D8-01711461292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6839148931991"/>
                  <c:y val="0.012875120308064"/>
                </c:manualLayout>
              </c:layout>
              <c:tx>
                <c:rich>
                  <a:bodyPr/>
                  <a:lstStyle/>
                  <a:p>
                    <a:r>
                      <a:rPr lang="mr-IN" dirty="0" smtClean="0"/>
                      <a:t>0,3%</a:t>
                    </a:r>
                    <a:endParaRPr lang="mr-IN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D43B-454F-B4D8-01711461292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Стационарная помощь</c:v>
                </c:pt>
                <c:pt idx="1">
                  <c:v>АПП</c:v>
                </c:pt>
                <c:pt idx="2">
                  <c:v>ДС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0.953000000000001</c:v>
                </c:pt>
                <c:pt idx="1">
                  <c:v>0.041</c:v>
                </c:pt>
                <c:pt idx="2">
                  <c:v>0.00600000000000001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43B-454F-B4D8-0171146129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86975065616798"/>
          <c:y val="0.0514005540974045"/>
          <c:w val="0.66876022850085"/>
          <c:h val="0.666720618256053"/>
        </c:manualLayout>
      </c:layout>
      <c:lineChart>
        <c:grouping val="standard"/>
        <c:varyColors val="0"/>
        <c:ser>
          <c:idx val="0"/>
          <c:order val="0"/>
          <c:tx>
            <c:strRef>
              <c:f>Лист1!$E$29</c:f>
              <c:strCache>
                <c:ptCount val="1"/>
                <c:pt idx="0">
                  <c:v>городская поликлиника №1</c:v>
                </c:pt>
              </c:strCache>
            </c:strRef>
          </c:tx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411A-48F0-9B26-969843F05071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0555555555555555"/>
                  <c:y val="-0.01388888888888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411A-48F0-9B26-969843F0507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0777777777777778"/>
                  <c:y val="-0.02314814814814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411A-48F0-9B26-969843F0507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0654471117939526"/>
                  <c:y val="-0.07222222222222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411A-48F0-9B26-969843F0507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0449864498644987"/>
                  <c:y val="-0.0787038495188102"/>
                </c:manualLayout>
              </c:layout>
              <c:tx>
                <c:rich>
                  <a:bodyPr/>
                  <a:lstStyle/>
                  <a:p>
                    <a:r>
                      <a:rPr lang="is-IS" dirty="0" smtClean="0"/>
                      <a:t>73</a:t>
                    </a:r>
                    <a:endParaRPr lang="is-I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411A-48F0-9B26-969843F0507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0.0542005420054201"/>
                  <c:y val="-0.08055555555555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411A-48F0-9B26-969843F0507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0.0833333333333333"/>
                  <c:y val="-0.04629629629629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411A-48F0-9B26-969843F05071}"/>
                </c:ex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0.0364286537040177"/>
                  <c:y val="-0.06933241400154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411A-48F0-9B26-969843F05071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Лист1!$D$30:$D$38</c:f>
              <c:numCache>
                <c:formatCode>dd/mm/yyyy</c:formatCode>
                <c:ptCount val="7"/>
                <c:pt idx="1">
                  <c:v>43405.0</c:v>
                </c:pt>
                <c:pt idx="2">
                  <c:v>43435.0</c:v>
                </c:pt>
                <c:pt idx="3">
                  <c:v>43466.0</c:v>
                </c:pt>
                <c:pt idx="4">
                  <c:v>43497.0</c:v>
                </c:pt>
                <c:pt idx="5">
                  <c:v>43525.0</c:v>
                </c:pt>
                <c:pt idx="6">
                  <c:v>43586.0</c:v>
                </c:pt>
              </c:numCache>
            </c:numRef>
          </c:cat>
          <c:val>
            <c:numRef>
              <c:f>Лист1!$E$30:$E$38</c:f>
              <c:numCache>
                <c:formatCode>General</c:formatCode>
                <c:ptCount val="7"/>
                <c:pt idx="1">
                  <c:v>25.0</c:v>
                </c:pt>
                <c:pt idx="2">
                  <c:v>50.0</c:v>
                </c:pt>
                <c:pt idx="3">
                  <c:v>58.3</c:v>
                </c:pt>
                <c:pt idx="4">
                  <c:v>67.0</c:v>
                </c:pt>
                <c:pt idx="5">
                  <c:v>75.0</c:v>
                </c:pt>
                <c:pt idx="6">
                  <c:v>100.0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411A-48F0-9B26-969843F05071}"/>
            </c:ext>
          </c:extLst>
        </c:ser>
        <c:ser>
          <c:idx val="1"/>
          <c:order val="1"/>
          <c:tx>
            <c:strRef>
              <c:f>Лист1!$F$29</c:f>
              <c:strCache>
                <c:ptCount val="1"/>
                <c:pt idx="0">
                  <c:v>Городская поликлиника №2</c:v>
                </c:pt>
              </c:strCache>
            </c:strRef>
          </c:tx>
          <c:dLbls>
            <c:dLbl>
              <c:idx val="0"/>
              <c:layout>
                <c:manualLayout>
                  <c:x val="0.0194444444444444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411A-48F0-9B26-969843F0507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0130759020976037"/>
                  <c:y val="0.03796281714785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411A-48F0-9B26-969843F0507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411A-48F0-9B26-969843F05071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0.0168021680216802"/>
                  <c:y val="0.07777777777777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411A-48F0-9B26-969843F0507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0274952947954676"/>
                  <c:y val="0.05735914260717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411A-48F0-9B26-969843F0507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0.0246031295294348"/>
                  <c:y val="0.055411294412371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E-411A-48F0-9B26-969843F0507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0.0139682567615562"/>
                  <c:y val="0.06002490623832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F-411A-48F0-9B26-969843F05071}"/>
                </c:ex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0.0127778053298948"/>
                  <c:y val="0.050829650920324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0-411A-48F0-9B26-969843F05071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Лист1!$D$30:$D$38</c:f>
              <c:numCache>
                <c:formatCode>dd/mm/yyyy</c:formatCode>
                <c:ptCount val="7"/>
                <c:pt idx="1">
                  <c:v>43405.0</c:v>
                </c:pt>
                <c:pt idx="2">
                  <c:v>43435.0</c:v>
                </c:pt>
                <c:pt idx="3">
                  <c:v>43466.0</c:v>
                </c:pt>
                <c:pt idx="4">
                  <c:v>43497.0</c:v>
                </c:pt>
                <c:pt idx="5">
                  <c:v>43525.0</c:v>
                </c:pt>
                <c:pt idx="6">
                  <c:v>43586.0</c:v>
                </c:pt>
              </c:numCache>
            </c:numRef>
          </c:cat>
          <c:val>
            <c:numRef>
              <c:f>Лист1!$F$30:$F$38</c:f>
              <c:numCache>
                <c:formatCode>General</c:formatCode>
                <c:ptCount val="7"/>
                <c:pt idx="1">
                  <c:v>15.3</c:v>
                </c:pt>
                <c:pt idx="2">
                  <c:v>38.4</c:v>
                </c:pt>
                <c:pt idx="3">
                  <c:v>61.5</c:v>
                </c:pt>
                <c:pt idx="4">
                  <c:v>69.2</c:v>
                </c:pt>
                <c:pt idx="5">
                  <c:v>76.9</c:v>
                </c:pt>
                <c:pt idx="6">
                  <c:v>100.0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1-411A-48F0-9B26-969843F050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2015040"/>
        <c:axId val="-2042012288"/>
      </c:lineChart>
      <c:dateAx>
        <c:axId val="-2042015040"/>
        <c:scaling>
          <c:orientation val="minMax"/>
        </c:scaling>
        <c:delete val="0"/>
        <c:axPos val="b"/>
        <c:numFmt formatCode="dd/mm/yyyy" sourceLinked="1"/>
        <c:majorTickMark val="out"/>
        <c:minorTickMark val="none"/>
        <c:tickLblPos val="nextTo"/>
        <c:crossAx val="-2042012288"/>
        <c:crosses val="autoZero"/>
        <c:auto val="1"/>
        <c:lblOffset val="100"/>
        <c:baseTimeUnit val="months"/>
      </c:dateAx>
      <c:valAx>
        <c:axId val="-204201228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количество стандартов,в %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420150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5539215686275"/>
          <c:y val="0.323306357538642"/>
          <c:w val="0.219754901960784"/>
          <c:h val="0.41820209973753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b="1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0518257297961511"/>
          <c:y val="0.0514665037218088"/>
          <c:w val="0.944600318530549"/>
          <c:h val="0.83663518868273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Операции, не добавляющие ценность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-0.00281082401851338"/>
                  <c:y val="-0.01378848357623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7923-4276-BDE9-E024FB9522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0056217586993897"/>
                  <c:y val="-0.0137884835762332"/>
                </c:manualLayout>
              </c:layout>
              <c:tx>
                <c:rich>
                  <a:bodyPr/>
                  <a:lstStyle/>
                  <a:p>
                    <a:r>
                      <a:rPr lang="is-IS" dirty="0" smtClean="0"/>
                      <a:t>25</a:t>
                    </a:r>
                    <a:endParaRPr lang="is-I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7923-4276-BDE9-E024FB9522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03062356760352E-16"/>
                  <c:y val="-0.0114904029801943"/>
                </c:manualLayout>
              </c:layout>
              <c:tx>
                <c:rich>
                  <a:bodyPr/>
                  <a:lstStyle/>
                  <a:p>
                    <a:r>
                      <a:rPr lang="cs-CZ" dirty="0" smtClean="0"/>
                      <a:t>119</a:t>
                    </a:r>
                    <a:endParaRPr lang="cs-CZ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7923-4276-BDE9-E024FB9522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Врач-терапевт</c:v>
                </c:pt>
                <c:pt idx="1">
                  <c:v>Медицинская сестра</c:v>
                </c:pt>
                <c:pt idx="2">
                  <c:v>Врач-терапевт</c:v>
                </c:pt>
                <c:pt idx="3">
                  <c:v>Медицинская сестра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35.0</c:v>
                </c:pt>
                <c:pt idx="1">
                  <c:v>125.0</c:v>
                </c:pt>
                <c:pt idx="2">
                  <c:v>10.0</c:v>
                </c:pt>
                <c:pt idx="3">
                  <c:v>65.0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923-4276-BDE9-E024FB9522F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Операции, не добавляющие ценность, но необходимые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cs-CZ" smtClean="0"/>
                      <a:t>394</a:t>
                    </a:r>
                    <a:endParaRPr lang="cs-CZ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006D-40DB-BB97-467C0FE206C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is-IS" smtClean="0"/>
                      <a:t>382</a:t>
                    </a:r>
                    <a:endParaRPr lang="is-I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006D-40DB-BB97-467C0FE206C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Врач-терапевт</c:v>
                </c:pt>
                <c:pt idx="1">
                  <c:v>Медицинская сестра</c:v>
                </c:pt>
                <c:pt idx="2">
                  <c:v>Врач-терапевт</c:v>
                </c:pt>
                <c:pt idx="3">
                  <c:v>Медицинская сестра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460.0</c:v>
                </c:pt>
                <c:pt idx="1">
                  <c:v>420.0</c:v>
                </c:pt>
                <c:pt idx="2">
                  <c:v>399.0</c:v>
                </c:pt>
                <c:pt idx="3">
                  <c:v>400.0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923-4276-BDE9-E024FB9522F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Операции, добавляющие ценность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1"/>
              <c:layout>
                <c:manualLayout>
                  <c:x val="-0.00140541200925669"/>
                  <c:y val="0.034471208940583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7923-4276-BDE9-E024FB9522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is-IS" dirty="0" smtClean="0"/>
                      <a:t>481</a:t>
                    </a:r>
                    <a:endParaRPr lang="is-I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006D-40DB-BB97-467C0FE206C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042160147030442"/>
                  <c:y val="0.0275769671524665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/>
                      <a:t>399</a:t>
                    </a:r>
                    <a:endParaRPr lang="uk-UA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7923-4276-BDE9-E024FB9522F3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Врач-терапевт</c:v>
                </c:pt>
                <c:pt idx="1">
                  <c:v>Медицинская сестра</c:v>
                </c:pt>
                <c:pt idx="2">
                  <c:v>Врач-терапевт</c:v>
                </c:pt>
                <c:pt idx="3">
                  <c:v>Медицинская сестра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405.0</c:v>
                </c:pt>
                <c:pt idx="1">
                  <c:v>355.0</c:v>
                </c:pt>
                <c:pt idx="2">
                  <c:v>491.0</c:v>
                </c:pt>
                <c:pt idx="3">
                  <c:v>435.0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7923-4276-BDE9-E024FB9522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18599280"/>
        <c:axId val="-2118597232"/>
      </c:barChart>
      <c:catAx>
        <c:axId val="-21185992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18597232"/>
        <c:crossesAt val="0.0"/>
        <c:auto val="1"/>
        <c:lblAlgn val="ctr"/>
        <c:lblOffset val="100"/>
        <c:noMultiLvlLbl val="0"/>
      </c:catAx>
      <c:valAx>
        <c:axId val="-2118597232"/>
        <c:scaling>
          <c:orientation val="minMax"/>
        </c:scaling>
        <c:delete val="0"/>
        <c:axPos val="l"/>
        <c:majorGridlines>
          <c:spPr>
            <a:ln>
              <a:solidFill>
                <a:schemeClr val="tx1"/>
              </a:solidFill>
            </a:ln>
          </c:spPr>
        </c:majorGridlines>
        <c:numFmt formatCode="General" sourceLinked="0"/>
        <c:majorTickMark val="out"/>
        <c:minorTickMark val="out"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-21185992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14736619149724"/>
          <c:y val="0.0"/>
          <c:w val="0.637910867221102"/>
          <c:h val="0.127575320496291"/>
        </c:manualLayout>
      </c:layout>
      <c:overlay val="0"/>
      <c:spPr>
        <a:solidFill>
          <a:schemeClr val="accent1">
            <a:lumMod val="20000"/>
            <a:lumOff val="80000"/>
          </a:schemeClr>
        </a:solidFill>
      </c:spPr>
      <c:txPr>
        <a:bodyPr/>
        <a:lstStyle/>
        <a:p>
          <a:pPr>
            <a:defRPr sz="14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D38-4681-9905-46F57449A48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D38-4681-9905-46F57449A48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D38-4681-9905-46F57449A48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D38-4681-9905-46F57449A48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D38-4681-9905-46F57449A48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Паспортная часть</c:v>
                </c:pt>
                <c:pt idx="1">
                  <c:v>Первичная запись врача</c:v>
                </c:pt>
                <c:pt idx="2">
                  <c:v>План лечения</c:v>
                </c:pt>
                <c:pt idx="3">
                  <c:v>Диспансеризация </c:v>
                </c:pt>
                <c:pt idx="4">
                  <c:v>ИДС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0.3</c:v>
                </c:pt>
                <c:pt idx="1">
                  <c:v>0.48</c:v>
                </c:pt>
                <c:pt idx="2">
                  <c:v>0.02</c:v>
                </c:pt>
                <c:pt idx="3">
                  <c:v>0.035</c:v>
                </c:pt>
                <c:pt idx="4">
                  <c:v>0.16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64B-44C5-B668-DCFA5A5E60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 записи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90A-4F61-AF94-7A905C4F841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90A-4F61-AF94-7A905C4F841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90A-4F61-AF94-7A905C4F841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90A-4F61-AF94-7A905C4F841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90A-4F61-AF94-7A905C4F841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портал самозаписи</c:v>
                </c:pt>
                <c:pt idx="1">
                  <c:v>колл-центр</c:v>
                </c:pt>
                <c:pt idx="2">
                  <c:v>врач</c:v>
                </c:pt>
                <c:pt idx="3">
                  <c:v>инфомат</c:v>
                </c:pt>
                <c:pt idx="4">
                  <c:v>обращение в регистратуру пол-ки </c:v>
                </c:pt>
              </c:strCache>
            </c:strRef>
          </c:cat>
          <c:val>
            <c:numRef>
              <c:f>Лист1!$B$2:$B$6</c:f>
              <c:numCache>
                <c:formatCode>0.0%</c:formatCode>
                <c:ptCount val="5"/>
                <c:pt idx="0">
                  <c:v>0.184</c:v>
                </c:pt>
                <c:pt idx="1">
                  <c:v>0.532</c:v>
                </c:pt>
                <c:pt idx="2">
                  <c:v>0.227</c:v>
                </c:pt>
                <c:pt idx="3">
                  <c:v>0.009</c:v>
                </c:pt>
                <c:pt idx="4">
                  <c:v>0.048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890A-4F61-AF94-7A905C4F84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0"/>
          <c:y val="0.675030337563404"/>
          <c:w val="0.719120374470429"/>
          <c:h val="0.3085976912512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explosion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445-4D37-A345-A7F7FE9D0F0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445-4D37-A345-A7F7FE9D0F0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445-4D37-A345-A7F7FE9D0F0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445-4D37-A345-A7F7FE9D0F0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2445-4D37-A345-A7F7FE9D0F0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портал самозаписи</c:v>
                </c:pt>
                <c:pt idx="1">
                  <c:v>колл-центр</c:v>
                </c:pt>
                <c:pt idx="2">
                  <c:v>врач</c:v>
                </c:pt>
                <c:pt idx="3">
                  <c:v>инфомат</c:v>
                </c:pt>
                <c:pt idx="4">
                  <c:v>обращение в регистратуру пол-ки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0.165</c:v>
                </c:pt>
                <c:pt idx="1">
                  <c:v>0.496</c:v>
                </c:pt>
                <c:pt idx="2">
                  <c:v>0.102</c:v>
                </c:pt>
                <c:pt idx="3" formatCode="0%">
                  <c:v>0.01</c:v>
                </c:pt>
                <c:pt idx="4">
                  <c:v>0.237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2445-4D37-A345-A7F7FE9D0F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691816121389"/>
          <c:y val="0.191479892684214"/>
          <c:w val="0.863164920100296"/>
          <c:h val="0.60232174819096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1-3 посещения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Январь</c:v>
                </c:pt>
                <c:pt idx="1">
                  <c:v>Февраль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0.940000000000001</c:v>
                </c:pt>
                <c:pt idx="1">
                  <c:v>0.97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826-4AC6-9BCA-5B45AFD6D20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Более 3-х посещений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Январь</c:v>
                </c:pt>
                <c:pt idx="1">
                  <c:v>Февраль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0.06</c:v>
                </c:pt>
                <c:pt idx="1">
                  <c:v>0.03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826-4AC6-9BCA-5B45AFD6D20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-2041684736"/>
        <c:axId val="-2041687888"/>
      </c:barChart>
      <c:catAx>
        <c:axId val="-20416847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>
            <a:noFill/>
          </a:ln>
        </c:spPr>
        <c:crossAx val="-2041687888"/>
        <c:crossesAt val="0.1"/>
        <c:auto val="1"/>
        <c:lblAlgn val="ctr"/>
        <c:lblOffset val="100"/>
        <c:noMultiLvlLbl val="0"/>
      </c:catAx>
      <c:valAx>
        <c:axId val="-2041687888"/>
        <c:scaling>
          <c:orientation val="minMax"/>
          <c:max val="1.0"/>
          <c:min val="0.0"/>
        </c:scaling>
        <c:delete val="0"/>
        <c:axPos val="l"/>
        <c:numFmt formatCode="0%" sourceLinked="1"/>
        <c:majorTickMark val="none"/>
        <c:minorTickMark val="none"/>
        <c:tickLblPos val="nextTo"/>
        <c:crossAx val="-2041684736"/>
        <c:crosses val="autoZero"/>
        <c:crossBetween val="between"/>
        <c:majorUnit val="0.5"/>
        <c:minorUnit val="0.5"/>
      </c:valAx>
      <c:spPr>
        <a:ln>
          <a:noFill/>
        </a:ln>
      </c:spPr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200" b="1" baseline="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6359673486572"/>
          <c:y val="0.273909259742101"/>
          <c:w val="0.471809656676986"/>
          <c:h val="0.445989793226693"/>
        </c:manualLayout>
      </c:layout>
      <c:radarChart>
        <c:radarStyle val="marker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ГП №2</c:v>
                </c:pt>
              </c:strCache>
            </c:strRef>
          </c:tx>
          <c:marker>
            <c:symbol val="none"/>
          </c:marker>
          <c:cat>
            <c:strRef>
              <c:f>Лист1!$A$2:$A$4</c:f>
              <c:strCache>
                <c:ptCount val="3"/>
                <c:pt idx="0">
                  <c:v>Соответствие по t режиму</c:v>
                </c:pt>
                <c:pt idx="1">
                  <c:v>Соответствие по влажности</c:v>
                </c:pt>
                <c:pt idx="2">
                  <c:v>Соответствие по срокам хранения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EA5-4A81-B358-B429F014E2F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Целевой показатель</c:v>
                </c:pt>
              </c:strCache>
            </c:strRef>
          </c:tx>
          <c:marker>
            <c:symbol val="none"/>
          </c:marker>
          <c:cat>
            <c:strRef>
              <c:f>Лист1!$A$2:$A$4</c:f>
              <c:strCache>
                <c:ptCount val="3"/>
                <c:pt idx="0">
                  <c:v>Соответствие по t режиму</c:v>
                </c:pt>
                <c:pt idx="1">
                  <c:v>Соответствие по влажности</c:v>
                </c:pt>
                <c:pt idx="2">
                  <c:v>Соответствие по срокам хранения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EA5-4A81-B358-B429F014E2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5913152"/>
        <c:axId val="-2085910832"/>
      </c:radarChart>
      <c:catAx>
        <c:axId val="-208591315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rgbClr val="0000FF"/>
                </a:solidFill>
              </a:defRPr>
            </a:pPr>
            <a:endParaRPr lang="ru-RU"/>
          </a:p>
        </c:txPr>
        <c:crossAx val="-2085910832"/>
        <c:crosses val="autoZero"/>
        <c:auto val="1"/>
        <c:lblAlgn val="ctr"/>
        <c:lblOffset val="100"/>
        <c:noMultiLvlLbl val="0"/>
      </c:catAx>
      <c:valAx>
        <c:axId val="-2085910832"/>
        <c:scaling>
          <c:orientation val="minMax"/>
        </c:scaling>
        <c:delete val="0"/>
        <c:axPos val="l"/>
        <c:majorGridlines>
          <c:spPr>
            <a:ln w="9525">
              <a:solidFill>
                <a:schemeClr val="tx2"/>
              </a:solidFill>
            </a:ln>
          </c:spPr>
        </c:majorGridlines>
        <c:numFmt formatCode="0%" sourceLinked="1"/>
        <c:majorTickMark val="cross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-2085913152"/>
        <c:crosses val="autoZero"/>
        <c:crossBetween val="between"/>
        <c:majorUnit val="0.5"/>
      </c:valAx>
      <c:spPr>
        <a:ln>
          <a:noFill/>
        </a:ln>
      </c:spPr>
    </c:plotArea>
    <c:legend>
      <c:legendPos val="b"/>
      <c:legendEntry>
        <c:idx val="0"/>
        <c:delete val="1"/>
      </c:legendEntry>
      <c:layout/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  <c:showDLblsOverMax val="0"/>
  </c:chart>
  <c:spPr>
    <a:ln w="19050">
      <a:solidFill>
        <a:schemeClr val="tx1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02347063308443"/>
          <c:y val="0.012668110144064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Услуги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Стационарная помощь</c:v>
                </c:pt>
                <c:pt idx="1">
                  <c:v>АПП</c:v>
                </c:pt>
                <c:pt idx="2">
                  <c:v>ДС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 formatCode="0.00%">
                  <c:v>0.714000000000001</c:v>
                </c:pt>
                <c:pt idx="1">
                  <c:v>0.28</c:v>
                </c:pt>
                <c:pt idx="2" formatCode="0.00%">
                  <c:v>0.00600000000000001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2D3-4D7E-A9C4-3852AC5189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79298382939555"/>
          <c:y val="0.259871241623454"/>
          <c:w val="0.40251537221364"/>
          <c:h val="0.630340622245274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3-17T17:26:24.470" idx="303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3-17T17:42:09.280" idx="305">
    <p:pos x="6967" y="1170"/>
    <p:text>Покажите где были возвраты (4 шт.).</p:text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3-17T17:44:40.600" idx="306">
    <p:pos x="3916" y="2716"/>
    <p:text>Здесь важно проговорить, что это отдельная зона, не под кабинетами</p:text>
    <p:extLst>
      <p:ext uri="{C676402C-5697-4E1C-873F-D02D1690AC5C}">
        <p15:threadingInfo xmlns:p15="http://schemas.microsoft.com/office/powerpoint/2012/main" timeZoneBias="-180"/>
      </p:ext>
    </p:extLst>
  </p:cm>
</p:cmLst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0.46611</cdr:x>
      <cdr:y>0.44809</cdr:y>
    </cdr:from>
    <cdr:to>
      <cdr:x>0.52658</cdr:x>
      <cdr:y>0.60523</cdr:y>
    </cdr:to>
    <cdr:sp macro="" textlink="">
      <cdr:nvSpPr>
        <cdr:cNvPr id="2" name="Стрелка вправо 1"/>
        <cdr:cNvSpPr/>
      </cdr:nvSpPr>
      <cdr:spPr>
        <a:xfrm xmlns:a="http://schemas.openxmlformats.org/drawingml/2006/main">
          <a:off x="4211960" y="2258626"/>
          <a:ext cx="546471" cy="792088"/>
        </a:xfrm>
        <a:prstGeom xmlns:a="http://schemas.openxmlformats.org/drawingml/2006/main" prst="rightArrow">
          <a:avLst/>
        </a:prstGeom>
        <a:noFill xmlns:a="http://schemas.openxmlformats.org/drawingml/2006/main"/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0.24</cdr:x>
      <cdr:y>0.71574</cdr:y>
    </cdr:from>
    <cdr:to>
      <cdr:x>0.36507</cdr:x>
      <cdr:y>0.80321</cdr:y>
    </cdr:to>
    <cdr:cxnSp macro="">
      <cdr:nvCxnSpPr>
        <cdr:cNvPr id="4" name="Скругленная соединительная линия 3"/>
        <cdr:cNvCxnSpPr/>
      </cdr:nvCxnSpPr>
      <cdr:spPr>
        <a:xfrm xmlns:a="http://schemas.openxmlformats.org/drawingml/2006/main" flipV="1">
          <a:off x="1975893" y="2915393"/>
          <a:ext cx="1029699" cy="356260"/>
        </a:xfrm>
        <a:prstGeom xmlns:a="http://schemas.openxmlformats.org/drawingml/2006/main" prst="curvedConnector3">
          <a:avLst>
            <a:gd name="adj1" fmla="val 50000"/>
          </a:avLst>
        </a:prstGeom>
        <a:ln xmlns:a="http://schemas.openxmlformats.org/drawingml/2006/main" w="38100">
          <a:solidFill>
            <a:srgbClr val="00206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0.2109</cdr:x>
      <cdr:y>0.37414</cdr:y>
    </cdr:from>
    <cdr:to>
      <cdr:x>0.38664</cdr:x>
      <cdr:y>0.47426</cdr:y>
    </cdr:to>
    <cdr:cxnSp macro="">
      <cdr:nvCxnSpPr>
        <cdr:cNvPr id="29" name="Скругленная соединительная линия 28"/>
        <cdr:cNvCxnSpPr/>
      </cdr:nvCxnSpPr>
      <cdr:spPr>
        <a:xfrm xmlns:a="http://schemas.openxmlformats.org/drawingml/2006/main" flipV="1">
          <a:off x="1736342" y="1523947"/>
          <a:ext cx="1446855" cy="407812"/>
        </a:xfrm>
        <a:prstGeom xmlns:a="http://schemas.openxmlformats.org/drawingml/2006/main" prst="curvedConnector3">
          <a:avLst>
            <a:gd name="adj1" fmla="val 50000"/>
          </a:avLst>
        </a:prstGeom>
        <a:ln xmlns:a="http://schemas.openxmlformats.org/drawingml/2006/main" w="38100">
          <a:solidFill>
            <a:srgbClr val="00206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0.18804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10632346" cy="640135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1A71F3-2888-491E-82CF-B6D8B41FF15B}" type="datetimeFigureOut">
              <a:rPr lang="ru-RU" smtClean="0"/>
              <a:pPr/>
              <a:t>22.03.19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0867BF-0717-4EB2-AA1D-48B9FF8C9C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845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0867BF-0717-4EB2-AA1D-48B9FF8C9C71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4236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0867BF-0717-4EB2-AA1D-48B9FF8C9C71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651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0867BF-0717-4EB2-AA1D-48B9FF8C9C71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260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0867BF-0717-4EB2-AA1D-48B9FF8C9C71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1561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0867BF-0717-4EB2-AA1D-48B9FF8C9C71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35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0867BF-0717-4EB2-AA1D-48B9FF8C9C71}" type="slidenum">
              <a:rPr lang="ru-RU" smtClean="0"/>
              <a:pPr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260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9078A-B9D1-462D-A104-02D64BD3D715}" type="datetime1">
              <a:rPr lang="ru-RU" smtClean="0"/>
              <a:pPr/>
              <a:t>22.03.19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5519-23A6-4A14-A7A0-A9CC0CB431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192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1628-5F7B-4463-B9A3-8523C98EB417}" type="datetime1">
              <a:rPr lang="ru-RU" smtClean="0"/>
              <a:pPr/>
              <a:t>22.03.19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5519-23A6-4A14-A7A0-A9CC0CB431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012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23BA9-CB7A-499F-882C-DAED49606992}" type="datetime1">
              <a:rPr lang="ru-RU" smtClean="0"/>
              <a:pPr/>
              <a:t>22.03.19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5519-23A6-4A14-A7A0-A9CC0CB431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902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9AA52-3BCC-4004-98D1-449542E142E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209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76470-BAB9-4D61-A832-C574BEA87F5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4754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B4CE-AF73-46F7-A59B-E23D724BE07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9139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579A3-0FF8-4277-9B14-F521C45BDA0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327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C73E1-1855-4807-B8A9-2002CAC6886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017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6DB37-6BE9-4F85-9AE3-C207EBD9B27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6220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746B5-FA28-4F86-815C-772DB475843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6713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4C2EA-E8DB-42C1-8262-0C55DF28E3F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401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CF523-F247-4A90-8B50-1E0EAE8CC7EA}" type="datetime1">
              <a:rPr lang="ru-RU" smtClean="0"/>
              <a:pPr/>
              <a:t>22.03.19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5519-23A6-4A14-A7A0-A9CC0CB431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1092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979F9-95F0-4C6B-A89A-377F72C092B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6100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8840-572C-44D2-981A-F47F9504A14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8101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27EF6-22E0-43A1-8EF2-06A14B4A58A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1169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272EA8-4B81-4A31-A7C3-D00B044141D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73119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6435B-BD93-4181-8518-F29AA55DE97F}" type="datetime1">
              <a:rPr lang="ru-RU" smtClean="0"/>
              <a:pPr/>
              <a:t>22.03.19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5519-23A6-4A14-A7A0-A9CC0CB431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42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85356-949F-4A74-AFB0-2C8F3BDAD06B}" type="datetime1">
              <a:rPr lang="ru-RU" smtClean="0"/>
              <a:pPr/>
              <a:t>22.03.19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5519-23A6-4A14-A7A0-A9CC0CB431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67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F2EC-3D39-49B9-9BD3-DB12686B8E27}" type="datetime1">
              <a:rPr lang="ru-RU" smtClean="0"/>
              <a:pPr/>
              <a:t>22.03.19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5519-23A6-4A14-A7A0-A9CC0CB431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879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C9A5F-B035-4A54-ABEC-752DC09B72F7}" type="datetime1">
              <a:rPr lang="ru-RU" smtClean="0"/>
              <a:pPr/>
              <a:t>22.03.19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5519-23A6-4A14-A7A0-A9CC0CB431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347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FF38D-DC7A-4444-92C7-DE1D607A886B}" type="datetime1">
              <a:rPr lang="ru-RU" smtClean="0"/>
              <a:pPr/>
              <a:t>22.03.19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5519-23A6-4A14-A7A0-A9CC0CB431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475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4B054-695E-4BBD-8C91-7A5DDB2D37BE}" type="datetime1">
              <a:rPr lang="ru-RU" smtClean="0"/>
              <a:pPr/>
              <a:t>22.03.19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5519-23A6-4A14-A7A0-A9CC0CB431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815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B9D2D-F78E-449B-B529-3AB1C787A242}" type="datetime1">
              <a:rPr lang="ru-RU" smtClean="0"/>
              <a:pPr/>
              <a:t>22.03.19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5519-23A6-4A14-A7A0-A9CC0CB431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447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15417-436A-4886-933C-8BD40FB9B2DA}" type="datetime1">
              <a:rPr lang="ru-RU" smtClean="0"/>
              <a:pPr/>
              <a:t>22.03.19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F5519-23A6-4A14-A7A0-A9CC0CB431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488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2277B-3BAE-4F47-8BA7-108DF0FECD0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22.03.19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74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comments" Target="../comments/comment1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4" Type="http://schemas.openxmlformats.org/officeDocument/2006/relationships/comments" Target="../comments/comment2.xml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4.jpeg"/><Relationship Id="rId3" Type="http://schemas.openxmlformats.org/officeDocument/2006/relationships/image" Target="../media/image1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5.jpeg"/><Relationship Id="rId3" Type="http://schemas.openxmlformats.org/officeDocument/2006/relationships/image" Target="../media/image1.wmf"/></Relationships>
</file>

<file path=ppt/slides/_rels/slide13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4" Target="../media/image1.wmf" Type="http://schemas.openxmlformats.org/officeDocument/2006/relationships/image"/><Relationship Id="rId5" Target="../media/image17.jpeg" Type="http://schemas.openxmlformats.org/officeDocument/2006/relationships/image"/><Relationship Id="rId6" Target="../media/hdphoto1.wdp" Type="http://schemas.microsoft.com/office/2007/relationships/hdphoto"/><Relationship Id="rId7" Target="../comments/comment3.xml" Type="http://schemas.openxmlformats.org/officeDocument/2006/relationships/comments"/><Relationship Id="rId1" Target="../slideLayouts/slideLayout15.xml" Type="http://schemas.openxmlformats.org/officeDocument/2006/relationships/slideLayout"/><Relationship Id="rId2" Target="../media/image7.pn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7.png" Type="http://schemas.openxmlformats.org/officeDocument/2006/relationships/image"/><Relationship Id="rId4" Target="../media/image19.jpeg" Type="http://schemas.openxmlformats.org/officeDocument/2006/relationships/image"/><Relationship Id="rId5" Target="../media/image1.wmf" Type="http://schemas.openxmlformats.org/officeDocument/2006/relationships/image"/><Relationship Id="rId1" Target="../slideLayouts/slideLayout15.xml" Type="http://schemas.openxmlformats.org/officeDocument/2006/relationships/slideLayout"/><Relationship Id="rId2" Target="../media/image18.jpeg" Type="http://schemas.openxmlformats.org/officeDocument/2006/relationships/image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1.wmf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1.wmf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wmf"/></Relationships>
</file>

<file path=ppt/slides/_rels/slide18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4" Target="../media/image1.wmf" Type="http://schemas.openxmlformats.org/officeDocument/2006/relationships/image"/><Relationship Id="rId5" Target="../media/image26.jpeg" Type="http://schemas.openxmlformats.org/officeDocument/2006/relationships/image"/><Relationship Id="rId1" Target="../slideLayouts/slideLayout12.xml" Type="http://schemas.openxmlformats.org/officeDocument/2006/relationships/slideLayout"/><Relationship Id="rId2" Target="../notesSlides/notesSlide3.xml" Type="http://schemas.openxmlformats.org/officeDocument/2006/relationships/notesSlide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wmf"/><Relationship Id="rId3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1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1.wmf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3.xml"/><Relationship Id="rId3" Type="http://schemas.openxmlformats.org/officeDocument/2006/relationships/image" Target="../media/image1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wmf"/></Relationships>
</file>

<file path=ppt/slides/_rels/slide24.xml.rels><?xml version="1.0" encoding="UTF-8" standalone="yes" ?><Relationships xmlns="http://schemas.openxmlformats.org/package/2006/relationships"><Relationship Id="rId3" Target="../media/image30.png" Type="http://schemas.openxmlformats.org/officeDocument/2006/relationships/image"/><Relationship Id="rId4" Target="../media/image31.png" Type="http://schemas.openxmlformats.org/officeDocument/2006/relationships/image"/><Relationship Id="rId5" Target="../charts/chart4.xml" Type="http://schemas.openxmlformats.org/officeDocument/2006/relationships/chart"/><Relationship Id="rId6" Target="../media/image32.jpeg" Type="http://schemas.openxmlformats.org/officeDocument/2006/relationships/image"/><Relationship Id="rId7" Target="../media/image1.wmf" Type="http://schemas.openxmlformats.org/officeDocument/2006/relationships/image"/><Relationship Id="rId1" Target="../slideLayouts/slideLayout13.xml" Type="http://schemas.openxmlformats.org/officeDocument/2006/relationships/slideLayout"/><Relationship Id="rId2" Target="../media/image29.png" Type="http://schemas.openxmlformats.org/officeDocument/2006/relationships/image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4" Type="http://schemas.openxmlformats.org/officeDocument/2006/relationships/chart" Target="../charts/chart5.xml"/><Relationship Id="rId5" Type="http://schemas.openxmlformats.org/officeDocument/2006/relationships/chart" Target="../charts/chart6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wmf"/><Relationship Id="rId3" Type="http://schemas.openxmlformats.org/officeDocument/2006/relationships/chart" Target="../charts/char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wmf"/></Relationships>
</file>

<file path=ppt/slides/_rels/slide29.xml.rels><?xml version="1.0" encoding="UTF-8" standalone="yes" ?><Relationships xmlns="http://schemas.openxmlformats.org/package/2006/relationships"><Relationship Id="rId3" Target="../media/image35.jpeg" Type="http://schemas.openxmlformats.org/officeDocument/2006/relationships/image"/><Relationship Id="rId4" Target="../media/image1.wmf" Type="http://schemas.openxmlformats.org/officeDocument/2006/relationships/image"/><Relationship Id="rId1" Target="../slideLayouts/slideLayout13.xml" Type="http://schemas.openxmlformats.org/officeDocument/2006/relationships/slideLayout"/><Relationship Id="rId2" Target="../media/image34.jpe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37.jpeg"/><Relationship Id="rId5" Type="http://schemas.openxmlformats.org/officeDocument/2006/relationships/image" Target="../media/image1.wm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1.wmf"/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9.jpeg"/><Relationship Id="rId3" Type="http://schemas.openxmlformats.org/officeDocument/2006/relationships/image" Target="../media/image1.w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0.jpeg"/><Relationship Id="rId3" Type="http://schemas.openxmlformats.org/officeDocument/2006/relationships/image" Target="../media/image1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4" Type="http://schemas.openxmlformats.org/officeDocument/2006/relationships/image" Target="../media/image41.jpeg"/><Relationship Id="rId5" Type="http://schemas.openxmlformats.org/officeDocument/2006/relationships/image" Target="../media/image1.wmf"/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2.jpeg"/><Relationship Id="rId3" Type="http://schemas.openxmlformats.org/officeDocument/2006/relationships/image" Target="../media/image1.w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w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3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7.png"/><Relationship Id="rId3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jpeg"/><Relationship Id="rId3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png"/><Relationship Id="rId3" Type="http://schemas.openxmlformats.org/officeDocument/2006/relationships/image" Target="../media/image1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2.png"/><Relationship Id="rId3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>
          <a:xfrm>
            <a:off x="0" y="0"/>
            <a:ext cx="12192000" cy="223838"/>
          </a:xfrm>
          <a:prstGeom prst="rect">
            <a:avLst/>
          </a:prstGeom>
          <a:solidFill>
            <a:srgbClr val="C9C9C9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11"/>
          <p:cNvSpPr/>
          <p:nvPr/>
        </p:nvSpPr>
        <p:spPr>
          <a:xfrm>
            <a:off x="0" y="274638"/>
            <a:ext cx="12192000" cy="8413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Прямоугольник 2"/>
          <p:cNvSpPr/>
          <p:nvPr/>
        </p:nvSpPr>
        <p:spPr>
          <a:xfrm>
            <a:off x="1942908" y="605577"/>
            <a:ext cx="9699194" cy="24792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</a:t>
            </a: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робация </a:t>
            </a: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Критериев </a:t>
            </a: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создания </a:t>
            </a: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новой модели медицинской организации, оказывающей первичную медико-санитарную </a:t>
            </a: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помощь </a:t>
            </a:r>
          </a:p>
          <a:p>
            <a:pPr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Республике Бурятия</a:t>
            </a:r>
            <a:endParaRPr lang="ru-RU" sz="2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96944" y="4963686"/>
            <a:ext cx="6019015" cy="132556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Руководитель Р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егионального Центра 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ПМСП Республики 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Бурятия </a:t>
            </a:r>
            <a:b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Степанова Елена Александровна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5519-23A6-4A14-A7A0-A9CC0CB43163}" type="slidenum">
              <a:rPr lang="ru-RU" smtClean="0"/>
              <a:pPr/>
              <a:t>1</a:t>
            </a:fld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40" y="2355066"/>
            <a:ext cx="1632110" cy="1326285"/>
          </a:xfrm>
          <a:prstGeom prst="rect">
            <a:avLst/>
          </a:prstGeom>
        </p:spPr>
      </p:pic>
      <p:pic>
        <p:nvPicPr>
          <p:cNvPr id="1029" name="Picture 5" descr="\\192.168.16.203\мединф2017\ЛЛМ\Фото в презентацию\герб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6838" y="482400"/>
            <a:ext cx="1575083" cy="1727381"/>
          </a:xfrm>
          <a:prstGeom prst="rect">
            <a:avLst/>
          </a:prstGeom>
          <a:noFill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585" y="2524345"/>
            <a:ext cx="6336000" cy="40273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762280" y="4803539"/>
            <a:ext cx="1499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Г. Улан-Удэ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87520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6566" y="1142178"/>
            <a:ext cx="11829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a typeface="Calibri"/>
                <a:cs typeface="Times New Roman"/>
              </a:rPr>
              <a:t>Поток «Медицинское освидетельствование </a:t>
            </a:r>
            <a:r>
              <a:rPr lang="ru-RU" b="1" dirty="0">
                <a:ea typeface="Calibri"/>
                <a:cs typeface="Times New Roman"/>
              </a:rPr>
              <a:t>граждан, подлежащих призыву на военную </a:t>
            </a:r>
            <a:r>
              <a:rPr lang="ru-RU" b="1" dirty="0" smtClean="0">
                <a:ea typeface="Calibri"/>
                <a:cs typeface="Times New Roman"/>
              </a:rPr>
              <a:t>службу»</a:t>
            </a:r>
          </a:p>
          <a:p>
            <a:pPr algn="ctr"/>
            <a:r>
              <a:rPr lang="ru-RU" b="1" dirty="0" smtClean="0">
                <a:ea typeface="Calibri"/>
                <a:cs typeface="Times New Roman"/>
              </a:rPr>
              <a:t> </a:t>
            </a:r>
            <a:r>
              <a:rPr lang="ru-RU" b="1" dirty="0" smtClean="0">
                <a:solidFill>
                  <a:srgbClr val="FF0000"/>
                </a:solidFill>
                <a:ea typeface="Calibri"/>
                <a:cs typeface="Times New Roman"/>
              </a:rPr>
              <a:t>ИСХОДНОЕ СОСТОЯНИЕ </a:t>
            </a:r>
            <a:r>
              <a:rPr lang="ru-RU" b="1" dirty="0" smtClean="0">
                <a:ea typeface="Calibri"/>
                <a:cs typeface="Times New Roman"/>
              </a:rPr>
              <a:t>(на 4.09.2018)</a:t>
            </a:r>
            <a:endParaRPr lang="ru-RU" b="1" dirty="0"/>
          </a:p>
        </p:txBody>
      </p:sp>
      <p:pic>
        <p:nvPicPr>
          <p:cNvPr id="8" name="Рисунок 7" descr="C:\Users\asus\Downloads\Призывник текущее 2.jpg"/>
          <p:cNvPicPr/>
          <p:nvPr/>
        </p:nvPicPr>
        <p:blipFill rotWithShape="1">
          <a:blip r:embed="rId2"/>
          <a:srcRect t="7621" b="21854"/>
          <a:stretch/>
        </p:blipFill>
        <p:spPr bwMode="auto">
          <a:xfrm>
            <a:off x="1964046" y="1857829"/>
            <a:ext cx="9303657" cy="3817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1. ПОТОКИ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ПАЦИЕНТОВ </a:t>
            </a:r>
            <a:endParaRPr lang="en-US" sz="2400" b="1" dirty="0">
              <a:solidFill>
                <a:schemeClr val="tx2">
                  <a:lumMod val="50000"/>
                </a:schemeClr>
              </a:solidFill>
              <a:cs typeface="Arial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  <p:sp>
        <p:nvSpPr>
          <p:cNvPr id="7" name="Пятно 1 6"/>
          <p:cNvSpPr/>
          <p:nvPr/>
        </p:nvSpPr>
        <p:spPr>
          <a:xfrm>
            <a:off x="6276109" y="3944388"/>
            <a:ext cx="568035" cy="558339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ятно 1 11"/>
          <p:cNvSpPr/>
          <p:nvPr/>
        </p:nvSpPr>
        <p:spPr>
          <a:xfrm>
            <a:off x="7273635" y="3976255"/>
            <a:ext cx="512619" cy="42949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ятно 1 12"/>
          <p:cNvSpPr/>
          <p:nvPr/>
        </p:nvSpPr>
        <p:spPr>
          <a:xfrm>
            <a:off x="8395856" y="3976256"/>
            <a:ext cx="443344" cy="47105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ятно 1 13"/>
          <p:cNvSpPr/>
          <p:nvPr/>
        </p:nvSpPr>
        <p:spPr>
          <a:xfrm>
            <a:off x="9365673" y="3117274"/>
            <a:ext cx="526472" cy="38792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4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ятно 1 15"/>
          <p:cNvSpPr/>
          <p:nvPr/>
        </p:nvSpPr>
        <p:spPr>
          <a:xfrm>
            <a:off x="2161311" y="6026727"/>
            <a:ext cx="581890" cy="49876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784765" y="6082145"/>
            <a:ext cx="5124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 возвраты по потоку за результатами анализов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320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Рисунок 3" descr="C:\Users\asus\Desktop\IMG_20190317_08192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4232564" y="-810492"/>
            <a:ext cx="5486400" cy="929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1. ПОТОКИ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ПАЦИЕНТОВ </a:t>
            </a:r>
            <a:endParaRPr lang="en-US" sz="2400" b="1" dirty="0">
              <a:solidFill>
                <a:schemeClr val="tx2">
                  <a:lumMod val="50000"/>
                </a:schemeClr>
              </a:solidFill>
              <a:cs typeface="Arial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6566" y="1142178"/>
            <a:ext cx="11829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ea typeface="Calibri"/>
                <a:cs typeface="Times New Roman"/>
              </a:rPr>
              <a:t>Поток «Медицинское освидетельствование граждан, подлежащих призыву на военную службу» </a:t>
            </a:r>
            <a:endParaRPr lang="ru-RU" b="1" dirty="0" smtClean="0">
              <a:ea typeface="Calibri"/>
              <a:cs typeface="Times New Roman"/>
            </a:endParaRPr>
          </a:p>
          <a:p>
            <a:pPr algn="ctr"/>
            <a:r>
              <a:rPr lang="ru-RU" b="1" dirty="0" smtClean="0">
                <a:solidFill>
                  <a:srgbClr val="24B70B"/>
                </a:solidFill>
                <a:ea typeface="Calibri"/>
                <a:cs typeface="Times New Roman"/>
              </a:rPr>
              <a:t>ТЕКУЩЕЕ СОСТОЯНИЕ </a:t>
            </a:r>
            <a:r>
              <a:rPr lang="ru-RU" b="1" dirty="0" smtClean="0">
                <a:ea typeface="Calibri"/>
                <a:cs typeface="Times New Roman"/>
              </a:rPr>
              <a:t>(29.12.2018)</a:t>
            </a:r>
            <a:endParaRPr lang="ru-RU" b="1" dirty="0"/>
          </a:p>
        </p:txBody>
      </p:sp>
      <p:pic>
        <p:nvPicPr>
          <p:cNvPr id="8" name="Рисунок 7" descr="C:\Users\asus\Downloads\Призывник целевое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3382" y="1911498"/>
            <a:ext cx="8936182" cy="4627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1. ПОТОКИ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ПАЦИЕНТОВ </a:t>
            </a:r>
            <a:endParaRPr lang="en-US" sz="2400" b="1" dirty="0">
              <a:solidFill>
                <a:schemeClr val="tx2">
                  <a:lumMod val="50000"/>
                </a:schemeClr>
              </a:solidFill>
              <a:cs typeface="Arial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31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5519-23A6-4A14-A7A0-A9CC0CB43163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173" y="3054063"/>
            <a:ext cx="609653" cy="749873"/>
          </a:xfrm>
          <a:prstGeom prst="rect">
            <a:avLst/>
          </a:prstGeom>
        </p:spPr>
      </p:pic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114366"/>
              </p:ext>
            </p:extLst>
          </p:nvPr>
        </p:nvGraphicFramePr>
        <p:xfrm>
          <a:off x="92990" y="993378"/>
          <a:ext cx="11952152" cy="2918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574">
                  <a:extLst>
                    <a:ext uri="{9D8B030D-6E8A-4147-A177-3AD203B41FA5}">
                      <a16:colId xmlns:a16="http://schemas.microsoft.com/office/drawing/2014/main" xmlns="" val="3302857913"/>
                    </a:ext>
                  </a:extLst>
                </a:gridCol>
                <a:gridCol w="5250872">
                  <a:extLst>
                    <a:ext uri="{9D8B030D-6E8A-4147-A177-3AD203B41FA5}">
                      <a16:colId xmlns:a16="http://schemas.microsoft.com/office/drawing/2014/main" xmlns="" val="2658216520"/>
                    </a:ext>
                  </a:extLst>
                </a:gridCol>
                <a:gridCol w="1496291">
                  <a:extLst>
                    <a:ext uri="{9D8B030D-6E8A-4147-A177-3AD203B41FA5}">
                      <a16:colId xmlns:a16="http://schemas.microsoft.com/office/drawing/2014/main" xmlns="" val="3631799360"/>
                    </a:ext>
                  </a:extLst>
                </a:gridCol>
                <a:gridCol w="1343891">
                  <a:extLst>
                    <a:ext uri="{9D8B030D-6E8A-4147-A177-3AD203B41FA5}">
                      <a16:colId xmlns:a16="http://schemas.microsoft.com/office/drawing/2014/main" xmlns="" val="2300777426"/>
                    </a:ext>
                  </a:extLst>
                </a:gridCol>
                <a:gridCol w="2388524">
                  <a:extLst>
                    <a:ext uri="{9D8B030D-6E8A-4147-A177-3AD203B41FA5}">
                      <a16:colId xmlns:a16="http://schemas.microsoft.com/office/drawing/2014/main" xmlns="" val="731875755"/>
                    </a:ext>
                  </a:extLst>
                </a:gridCol>
              </a:tblGrid>
              <a:tr h="7290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Наименование МО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Показатель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Исходное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состояние</a:t>
                      </a:r>
                    </a:p>
                    <a:p>
                      <a:pPr algn="ctr"/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3.08.2018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Текущее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состояние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15.03.2019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Значение критерия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35473418"/>
                  </a:ext>
                </a:extLst>
              </a:tr>
              <a:tr h="516403">
                <a:tc row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+mn-lt"/>
                        </a:rPr>
                        <a:t>ГБУЗ «Городская поликлиника №1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»/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ГАУЗ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+mn-lt"/>
                        </a:rPr>
                        <a:t>«Городская поликлиника №2»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2.1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 мест в зоне (зонах) комфортного ожидания для пациентов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 (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36) 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/</a:t>
                      </a:r>
                    </a:p>
                    <a:p>
                      <a:pPr algn="ctr"/>
                      <a:r>
                        <a:rPr lang="ru-RU" sz="1400" baseline="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(42)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4(49)/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+mn-lt"/>
                        </a:rPr>
                        <a:t>4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(58)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 менее 1 места на 200 посещений плановой мощности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35530290"/>
                  </a:ext>
                </a:extLst>
              </a:tr>
              <a:tr h="45565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2.2 Организация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+mn-lt"/>
                        </a:rPr>
                        <a:t>системы навигации в медицинской организации 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+mn-lt"/>
                        </a:rPr>
                        <a:t>40/51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>
                          <a:solidFill>
                            <a:schemeClr val="tx1"/>
                          </a:solidFill>
                          <a:latin typeface="+mn-lt"/>
                        </a:rPr>
                        <a:t> 23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+mn-lt"/>
                        </a:rPr>
                        <a:t>/22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Поиск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информации н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е более 30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+mn-lt"/>
                        </a:rPr>
                        <a:t>сек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0247726"/>
                  </a:ext>
                </a:extLst>
              </a:tr>
              <a:tr h="41901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2.3.Организация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+mn-lt"/>
                        </a:rPr>
                        <a:t>рабочих мест  по системе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5S 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0/0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100/100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Реализованы 3 и более шага 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27439595"/>
                  </a:ext>
                </a:extLst>
              </a:tr>
              <a:tr h="516403">
                <a:tc vMerge="1">
                  <a:txBody>
                    <a:bodyPr/>
                    <a:lstStyle/>
                    <a:p>
                      <a:endParaRPr lang="ru-RU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2.4.Организация системы информирования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в медицинской организации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14/14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34/34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18 пунктов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информации 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1596387" y="3911754"/>
            <a:ext cx="3567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Городская поликлиника №1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342725" y="3869292"/>
            <a:ext cx="5007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Городская поликлиника №2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" name="Рисунок 14" descr="C:\Users\asus\Downloads\IMG_249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16252" y="4293552"/>
            <a:ext cx="4320000" cy="2493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2.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КАЧЕСТВО ПРОСТРАНСТВА</a:t>
            </a:r>
            <a:endParaRPr lang="en-US" sz="2400" b="1" dirty="0">
              <a:solidFill>
                <a:schemeClr val="tx2">
                  <a:lumMod val="50000"/>
                </a:schemeClr>
              </a:solidFill>
              <a:cs typeface="Arial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  <p:pic>
        <p:nvPicPr>
          <p:cNvPr id="12" name="Рисунок 11" descr="C:\Users\Любовь М\AppData\Local\Microsoft\Windows\Temporary Internet Files\Content.Word\DSC_0321.jpg"/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t="12414"/>
          <a:stretch>
            <a:fillRect/>
          </a:stretch>
        </p:blipFill>
        <p:spPr bwMode="auto">
          <a:xfrm>
            <a:off x="1447437" y="4311864"/>
            <a:ext cx="3468331" cy="2367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501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042483" y="1074738"/>
            <a:ext cx="4771287" cy="465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11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5519-23A6-4A14-A7A0-A9CC0CB43163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18" y="1029745"/>
            <a:ext cx="609653" cy="749873"/>
          </a:xfrm>
          <a:prstGeom prst="rect">
            <a:avLst/>
          </a:prstGeom>
        </p:spPr>
      </p:pic>
      <p:sp>
        <p:nvSpPr>
          <p:cNvPr id="29" name="Номер слайда 1"/>
          <p:cNvSpPr txBox="1">
            <a:spLocks/>
          </p:cNvSpPr>
          <p:nvPr/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1" name="Picture 3" descr="C:\Users\301каб\AppData\Local\Temp\Tmp_view\IMG_20181010_161928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041" y="1128895"/>
            <a:ext cx="4683630" cy="4604471"/>
          </a:xfrm>
          <a:prstGeom prst="rect">
            <a:avLst/>
          </a:prstGeom>
          <a:noFill/>
        </p:spPr>
      </p:pic>
      <p:sp>
        <p:nvSpPr>
          <p:cNvPr id="24" name="Пятно 1 23"/>
          <p:cNvSpPr/>
          <p:nvPr/>
        </p:nvSpPr>
        <p:spPr>
          <a:xfrm>
            <a:off x="1639952" y="2682258"/>
            <a:ext cx="952507" cy="642942"/>
          </a:xfrm>
          <a:prstGeom prst="irregularSeal1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25" name="Пятно 1 24"/>
          <p:cNvSpPr/>
          <p:nvPr/>
        </p:nvSpPr>
        <p:spPr>
          <a:xfrm>
            <a:off x="3259340" y="2623419"/>
            <a:ext cx="952507" cy="642942"/>
          </a:xfrm>
          <a:prstGeom prst="irregularSeal1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" y="5996494"/>
            <a:ext cx="5851388" cy="39419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1 - навигационные таблички визуально недоступны при входе в холл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282671" y="5888182"/>
            <a:ext cx="5909329" cy="61539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1 - 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навигационная 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табличка, визуально      доступная со входа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2 - напольная навигация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ятно 1 31"/>
          <p:cNvSpPr/>
          <p:nvPr/>
        </p:nvSpPr>
        <p:spPr>
          <a:xfrm>
            <a:off x="8951872" y="2436896"/>
            <a:ext cx="952507" cy="642942"/>
          </a:xfrm>
          <a:prstGeom prst="irregularSeal1">
            <a:avLst/>
          </a:prstGeom>
          <a:solidFill>
            <a:srgbClr val="00B05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34" name="Пятно 1 33"/>
          <p:cNvSpPr/>
          <p:nvPr/>
        </p:nvSpPr>
        <p:spPr>
          <a:xfrm>
            <a:off x="7484020" y="4049128"/>
            <a:ext cx="952507" cy="642942"/>
          </a:xfrm>
          <a:prstGeom prst="irregularSeal1">
            <a:avLst/>
          </a:prstGeom>
          <a:solidFill>
            <a:srgbClr val="00B05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Пятно 1 34"/>
          <p:cNvSpPr/>
          <p:nvPr/>
        </p:nvSpPr>
        <p:spPr>
          <a:xfrm>
            <a:off x="10160000" y="4217570"/>
            <a:ext cx="952507" cy="642942"/>
          </a:xfrm>
          <a:prstGeom prst="irregularSeal1">
            <a:avLst/>
          </a:prstGeom>
          <a:solidFill>
            <a:srgbClr val="00B05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2.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КАЧЕСТВО ПРОСТРАНСТВА</a:t>
            </a:r>
            <a:endParaRPr lang="en-US" sz="2400" b="1" dirty="0">
              <a:solidFill>
                <a:schemeClr val="tx2">
                  <a:lumMod val="50000"/>
                </a:schemeClr>
              </a:solidFill>
              <a:cs typeface="Arial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01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736338" y="1092861"/>
            <a:ext cx="11077433" cy="116440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Динамика внедрения 5</a:t>
            </a:r>
            <a:r>
              <a:rPr lang="en-US" sz="2000" dirty="0" smtClean="0">
                <a:latin typeface="+mn-lt"/>
              </a:rPr>
              <a:t>S</a:t>
            </a:r>
            <a:r>
              <a:rPr lang="ru-RU" sz="2000" dirty="0" smtClean="0">
                <a:latin typeface="+mn-lt"/>
              </a:rPr>
              <a:t> ,  в %</a:t>
            </a:r>
            <a:br>
              <a:rPr lang="ru-RU" sz="20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/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>    Городская поликлиника № 1</a:t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/>
            </a:r>
            <a:br>
              <a:rPr lang="ru-RU" sz="1800" dirty="0" smtClean="0">
                <a:latin typeface="+mn-lt"/>
              </a:rPr>
            </a:br>
            <a:endParaRPr lang="ru-RU" sz="1800" dirty="0">
              <a:latin typeface="+mn-lt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E4C58A-D5DD-4058-8873-980191D02624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2904352"/>
              </p:ext>
            </p:extLst>
          </p:nvPr>
        </p:nvGraphicFramePr>
        <p:xfrm>
          <a:off x="511629" y="2257262"/>
          <a:ext cx="11302142" cy="4099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36071" y="3298371"/>
            <a:ext cx="8654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кол-во </a:t>
            </a:r>
          </a:p>
          <a:p>
            <a:pPr algn="ctr"/>
            <a:r>
              <a:rPr lang="ru-RU" b="1" dirty="0" err="1" smtClean="0"/>
              <a:t>каб</a:t>
            </a:r>
            <a:r>
              <a:rPr lang="ru-RU" b="1" dirty="0"/>
              <a:t>.</a:t>
            </a:r>
          </a:p>
          <a:p>
            <a:pPr algn="ctr"/>
            <a:r>
              <a:rPr lang="ru-RU" b="1" dirty="0"/>
              <a:t>в %</a:t>
            </a:r>
          </a:p>
          <a:p>
            <a:endParaRPr lang="ru-RU" b="1" dirty="0"/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gray">
          <a:xfrm>
            <a:off x="1842854" y="165188"/>
            <a:ext cx="10188000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2.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КАЧЕСТВО ПРОСТРАНСТВА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. ОРГАНИЗАЦИЯ РАБОЧИХ МЕСТ ПО СИСТЕМЕ 5S</a:t>
            </a:r>
            <a:endParaRPr lang="en-US" sz="2400" b="1" dirty="0">
              <a:solidFill>
                <a:schemeClr val="tx2">
                  <a:lumMod val="50000"/>
                </a:schemeClr>
              </a:solidFill>
              <a:cs typeface="Arial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64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84915" y="575774"/>
            <a:ext cx="46416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FFFFFF"/>
                </a:solidFill>
                <a:cs typeface="Arial" charset="0"/>
              </a:rPr>
              <a:t>2. КАЧЕСТВО   </a:t>
            </a:r>
            <a:r>
              <a:rPr lang="ru-RU" sz="2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ПРОСТРАНСТВА</a:t>
            </a:r>
            <a:endParaRPr lang="en-US" sz="24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875" y="1801091"/>
            <a:ext cx="4584451" cy="4442054"/>
          </a:xfrm>
          <a:prstGeom prst="rect">
            <a:avLst/>
          </a:prstGeom>
        </p:spPr>
      </p:pic>
      <p:pic>
        <p:nvPicPr>
          <p:cNvPr id="1026" name="Picture 2" descr="инфокиоск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5343" y="1828798"/>
            <a:ext cx="4328354" cy="4414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108363" y="886692"/>
            <a:ext cx="99825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1-   в интерфейсе </a:t>
            </a:r>
            <a:r>
              <a:rPr lang="ru-RU" sz="2800" dirty="0" err="1" smtClean="0"/>
              <a:t>инфомата</a:t>
            </a:r>
            <a:r>
              <a:rPr lang="ru-RU" sz="2800" dirty="0" smtClean="0"/>
              <a:t> доступна система информирования, информация сгруппирована в блоки.</a:t>
            </a:r>
          </a:p>
          <a:p>
            <a:pPr algn="ctr"/>
            <a:endParaRPr lang="ru-RU" sz="2800" dirty="0"/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gray">
          <a:xfrm>
            <a:off x="1842854" y="165188"/>
            <a:ext cx="10188000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2. КАЧЕСТВО  ПРОСТРАНСТВА. ОРГАНИЗАЦИЯ СИСТЕМЫ ИНФОРМИРОВАНИЯ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  <p:sp>
        <p:nvSpPr>
          <p:cNvPr id="11" name="Пятно 1 10"/>
          <p:cNvSpPr/>
          <p:nvPr/>
        </p:nvSpPr>
        <p:spPr>
          <a:xfrm>
            <a:off x="2417013" y="3260118"/>
            <a:ext cx="952507" cy="762000"/>
          </a:xfrm>
          <a:prstGeom prst="irregularSeal1">
            <a:avLst/>
          </a:prstGeom>
          <a:solidFill>
            <a:srgbClr val="00B05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12" name="Пятно 1 11"/>
          <p:cNvSpPr/>
          <p:nvPr/>
        </p:nvSpPr>
        <p:spPr>
          <a:xfrm>
            <a:off x="8791121" y="2654339"/>
            <a:ext cx="803564" cy="762000"/>
          </a:xfrm>
          <a:prstGeom prst="irregularSeal1">
            <a:avLst/>
          </a:prstGeom>
          <a:solidFill>
            <a:srgbClr val="00B05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1412" y="6259815"/>
            <a:ext cx="10890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Результат:</a:t>
            </a:r>
            <a:r>
              <a:rPr lang="ru-RU" sz="2400" dirty="0" smtClean="0"/>
              <a:t> устранены перемещения для поиска информации на стендах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8976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46763" y="2951017"/>
            <a:ext cx="4655127" cy="390698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400" b="1" dirty="0" smtClean="0">
              <a:solidFill>
                <a:schemeClr val="dk1"/>
              </a:solidFill>
            </a:endParaRPr>
          </a:p>
          <a:p>
            <a:pPr algn="ctr">
              <a:defRPr/>
            </a:pPr>
            <a:endParaRPr lang="ru-RU" sz="1400" b="1" dirty="0" smtClean="0">
              <a:solidFill>
                <a:schemeClr val="dk1"/>
              </a:solidFill>
            </a:endParaRPr>
          </a:p>
          <a:p>
            <a:pPr algn="ctr">
              <a:defRPr/>
            </a:pPr>
            <a:r>
              <a:rPr lang="ru-RU" sz="1400" b="1" dirty="0" smtClean="0">
                <a:solidFill>
                  <a:schemeClr val="dk1"/>
                </a:solidFill>
              </a:rPr>
              <a:t>Этапы  реализации:</a:t>
            </a:r>
          </a:p>
          <a:p>
            <a:pPr marL="179388" indent="-179388" algn="just">
              <a:buFont typeface="+mj-lt"/>
              <a:buAutoNum type="arabicPeriod"/>
              <a:defRPr/>
            </a:pPr>
            <a:r>
              <a:rPr lang="en-US" sz="1400" b="1" dirty="0">
                <a:solidFill>
                  <a:schemeClr val="tx1"/>
                </a:solidFill>
              </a:rPr>
              <a:t>ABC</a:t>
            </a:r>
            <a:r>
              <a:rPr lang="ru-RU" sz="1400" b="1" dirty="0">
                <a:solidFill>
                  <a:schemeClr val="tx1"/>
                </a:solidFill>
              </a:rPr>
              <a:t> и </a:t>
            </a:r>
            <a:r>
              <a:rPr lang="en-US" sz="1400" b="1" dirty="0">
                <a:solidFill>
                  <a:schemeClr val="tx1"/>
                </a:solidFill>
              </a:rPr>
              <a:t>VEN</a:t>
            </a:r>
            <a:r>
              <a:rPr lang="ru-RU" sz="1400" b="1" dirty="0">
                <a:solidFill>
                  <a:schemeClr val="tx1"/>
                </a:solidFill>
              </a:rPr>
              <a:t> анализ </a:t>
            </a:r>
            <a:r>
              <a:rPr lang="ru-RU" sz="1400" b="1" dirty="0" smtClean="0">
                <a:solidFill>
                  <a:schemeClr val="tx1"/>
                </a:solidFill>
              </a:rPr>
              <a:t>ЛС. Изменение плана закупок по номенклатуре и объему.</a:t>
            </a:r>
            <a:endParaRPr lang="ru-RU" sz="1400" b="1" dirty="0">
              <a:solidFill>
                <a:schemeClr val="tx1"/>
              </a:solidFill>
            </a:endParaRPr>
          </a:p>
          <a:p>
            <a:pPr marL="179388" indent="-179388">
              <a:buFont typeface="+mj-lt"/>
              <a:buAutoNum type="arabicPeriod"/>
              <a:defRPr/>
            </a:pPr>
            <a:r>
              <a:rPr lang="ru-RU" sz="1400" b="1" dirty="0" smtClean="0">
                <a:solidFill>
                  <a:schemeClr val="dk1"/>
                </a:solidFill>
              </a:rPr>
              <a:t>Проведение картирования процесса «Управление запасами», выявление потерь, разработка и внедрение решений.</a:t>
            </a:r>
          </a:p>
          <a:p>
            <a:pPr marL="179388" indent="-179388">
              <a:buFont typeface="+mj-lt"/>
              <a:buAutoNum type="arabicPeriod"/>
              <a:defRPr/>
            </a:pPr>
            <a:r>
              <a:rPr lang="ru-RU" sz="1400" b="1" dirty="0" smtClean="0">
                <a:solidFill>
                  <a:schemeClr val="dk1"/>
                </a:solidFill>
              </a:rPr>
              <a:t>Организация  системы формирования заявок на ЛС и МИ.</a:t>
            </a:r>
          </a:p>
          <a:p>
            <a:pPr marL="179388" indent="-179388">
              <a:buFont typeface="+mj-lt"/>
              <a:buAutoNum type="arabicPeriod"/>
              <a:defRPr/>
            </a:pPr>
            <a:r>
              <a:rPr lang="ru-RU" sz="1400" b="1" dirty="0" smtClean="0">
                <a:solidFill>
                  <a:schemeClr val="dk1"/>
                </a:solidFill>
              </a:rPr>
              <a:t>Изменение условий  контрактов на поставку ЛС  и МИ. Поставка </a:t>
            </a:r>
            <a:r>
              <a:rPr lang="ru-RU" sz="1400" b="1" dirty="0">
                <a:solidFill>
                  <a:schemeClr val="dk1"/>
                </a:solidFill>
              </a:rPr>
              <a:t>товара по требованию </a:t>
            </a:r>
            <a:r>
              <a:rPr lang="ru-RU" sz="1400" b="1" dirty="0" smtClean="0">
                <a:solidFill>
                  <a:schemeClr val="dk1"/>
                </a:solidFill>
              </a:rPr>
              <a:t>заказчика: режим и объем  поставок.</a:t>
            </a:r>
          </a:p>
          <a:p>
            <a:pPr marL="179388" indent="-179388">
              <a:buFont typeface="+mj-lt"/>
              <a:buAutoNum type="arabicPeriod"/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Внедрение  </a:t>
            </a:r>
            <a:r>
              <a:rPr lang="ru-RU" sz="1400" b="1" dirty="0">
                <a:solidFill>
                  <a:schemeClr val="tx1"/>
                </a:solidFill>
              </a:rPr>
              <a:t>тянуще – </a:t>
            </a:r>
            <a:r>
              <a:rPr lang="ru-RU" sz="1400" b="1" dirty="0" smtClean="0">
                <a:solidFill>
                  <a:schemeClr val="tx1"/>
                </a:solidFill>
              </a:rPr>
              <a:t>восполняющей  системы от  поставщика до склада МО</a:t>
            </a:r>
            <a:r>
              <a:rPr lang="ru-RU" sz="1400" b="1" dirty="0" smtClean="0">
                <a:solidFill>
                  <a:schemeClr val="dk1"/>
                </a:solidFill>
              </a:rPr>
              <a:t>.</a:t>
            </a:r>
          </a:p>
          <a:p>
            <a:pPr marL="179388" indent="-179388">
              <a:buFont typeface="+mj-lt"/>
              <a:buAutoNum type="arabicPeriod"/>
              <a:defRPr/>
            </a:pPr>
            <a:r>
              <a:rPr lang="ru-RU" sz="1400" b="1" dirty="0" smtClean="0">
                <a:solidFill>
                  <a:schemeClr val="dk1"/>
                </a:solidFill>
              </a:rPr>
              <a:t>Изменение  системы складирования, раскладка заводских упаковок в тару в объеме недельной потребности дневного стационара.</a:t>
            </a:r>
          </a:p>
          <a:p>
            <a:pPr marL="179388" indent="-179388">
              <a:buFont typeface="+mj-lt"/>
              <a:buAutoNum type="arabicPeriod"/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Внедрение модуля «Аптека</a:t>
            </a:r>
            <a:r>
              <a:rPr lang="ru-RU" sz="1400" b="1" dirty="0">
                <a:solidFill>
                  <a:schemeClr val="tx1"/>
                </a:solidFill>
              </a:rPr>
              <a:t>» в </a:t>
            </a:r>
            <a:r>
              <a:rPr lang="ru-RU" sz="1400" b="1" dirty="0" smtClean="0">
                <a:solidFill>
                  <a:schemeClr val="tx1"/>
                </a:solidFill>
              </a:rPr>
              <a:t>МИС.</a:t>
            </a:r>
            <a:endParaRPr lang="ru-RU" sz="14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ru-RU" sz="1400" b="1" dirty="0">
              <a:solidFill>
                <a:schemeClr val="tx1"/>
              </a:solidFill>
            </a:endParaRPr>
          </a:p>
          <a:p>
            <a:pPr algn="just">
              <a:defRPr/>
            </a:pP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90" y="31195"/>
            <a:ext cx="1188967" cy="83705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81" y="3075710"/>
            <a:ext cx="3241963" cy="3667594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138459" y="2893796"/>
            <a:ext cx="1568449" cy="3222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БЫЛО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9337963" y="2937164"/>
            <a:ext cx="1856509" cy="41563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СТАЛО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972353"/>
              </p:ext>
            </p:extLst>
          </p:nvPr>
        </p:nvGraphicFramePr>
        <p:xfrm>
          <a:off x="249381" y="908343"/>
          <a:ext cx="11887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565">
                  <a:extLst>
                    <a:ext uri="{9D8B030D-6E8A-4147-A177-3AD203B41FA5}">
                      <a16:colId xmlns:a16="http://schemas.microsoft.com/office/drawing/2014/main" xmlns="" val="1775751545"/>
                    </a:ext>
                  </a:extLst>
                </a:gridCol>
                <a:gridCol w="3692564">
                  <a:extLst>
                    <a:ext uri="{9D8B030D-6E8A-4147-A177-3AD203B41FA5}">
                      <a16:colId xmlns:a16="http://schemas.microsoft.com/office/drawing/2014/main" xmlns="" val="2247433641"/>
                    </a:ext>
                  </a:extLst>
                </a:gridCol>
                <a:gridCol w="1488258">
                  <a:extLst>
                    <a:ext uri="{9D8B030D-6E8A-4147-A177-3AD203B41FA5}">
                      <a16:colId xmlns:a16="http://schemas.microsoft.com/office/drawing/2014/main" xmlns="" val="126889992"/>
                    </a:ext>
                  </a:extLst>
                </a:gridCol>
                <a:gridCol w="1516339">
                  <a:extLst>
                    <a:ext uri="{9D8B030D-6E8A-4147-A177-3AD203B41FA5}">
                      <a16:colId xmlns:a16="http://schemas.microsoft.com/office/drawing/2014/main" xmlns="" val="2284136412"/>
                    </a:ext>
                  </a:extLst>
                </a:gridCol>
                <a:gridCol w="3485474">
                  <a:extLst>
                    <a:ext uri="{9D8B030D-6E8A-4147-A177-3AD203B41FA5}">
                      <a16:colId xmlns:a16="http://schemas.microsoft.com/office/drawing/2014/main" xmlns="" val="1306986795"/>
                    </a:ext>
                  </a:extLst>
                </a:gridCol>
              </a:tblGrid>
              <a:tr h="72512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Наименование МО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Показатель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Исходное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состояние </a:t>
                      </a:r>
                    </a:p>
                    <a:p>
                      <a:pPr algn="ctr"/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07.09.2018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Текущее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состояние</a:t>
                      </a:r>
                    </a:p>
                    <a:p>
                      <a:pPr algn="ctr"/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01.02.2019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Значение критерия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63399854"/>
                  </a:ext>
                </a:extLst>
              </a:tr>
              <a:tr h="10205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ГБУЗ «Городская поликлиника №1»/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ГАУЗ «Городская поликлиника №2»</a:t>
                      </a:r>
                    </a:p>
                    <a:p>
                      <a:endParaRPr lang="ru-RU" sz="1400" dirty="0"/>
                    </a:p>
                  </a:txBody>
                  <a:tcP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3.1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Процесс снабжения медикаментами, изделиями медицинского назначения и прочими материалами от склада поставщика до медицинской организации</a:t>
                      </a:r>
                      <a:endParaRPr lang="ru-RU" sz="14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37%/29%</a:t>
                      </a:r>
                      <a:endParaRPr lang="ru-RU" sz="14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25%/25%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 запасов на складе медицинской организации не превышает четверти объема годовой закупки</a:t>
                      </a:r>
                      <a:endParaRPr lang="ru-RU" sz="14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3400521"/>
                  </a:ext>
                </a:extLst>
              </a:tr>
            </a:tbl>
          </a:graphicData>
        </a:graphic>
      </p:graphicFrame>
      <p:sp>
        <p:nvSpPr>
          <p:cNvPr id="14" name="AutoShape 8"/>
          <p:cNvSpPr>
            <a:spLocks noChangeArrowheads="1"/>
          </p:cNvSpPr>
          <p:nvPr/>
        </p:nvSpPr>
        <p:spPr bwMode="gray">
          <a:xfrm>
            <a:off x="2079240" y="183856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3. УПРАВЛЕНИЕ ЗАПАСАМИ</a:t>
            </a:r>
          </a:p>
        </p:txBody>
      </p:sp>
      <p:pic>
        <p:nvPicPr>
          <p:cNvPr id="12" name="Рисунок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70" b="60988"/>
          <a:stretch>
            <a:fillRect/>
          </a:stretch>
        </p:blipFill>
        <p:spPr>
          <a:xfrm>
            <a:off x="8437418" y="3338945"/>
            <a:ext cx="3546764" cy="1510146"/>
          </a:xfrm>
          <a:prstGeom prst="rect">
            <a:avLst/>
          </a:prstGeom>
        </p:spPr>
      </p:pic>
      <p:pic>
        <p:nvPicPr>
          <p:cNvPr id="13" name="Рисунок 12" descr="C:\Users\asus\Downloads\IMG_20190318_09012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310255" y="4890654"/>
            <a:ext cx="1995054" cy="1690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7524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/>
          </p:cNvPicPr>
          <p:nvPr/>
        </p:nvPicPr>
        <p:blipFill>
          <a:blip r:embed="rId3" cstate="print"/>
          <a:srcRect l="20974" t="9062" r="28090" b="35258"/>
          <a:stretch>
            <a:fillRect/>
          </a:stretch>
        </p:blipFill>
        <p:spPr bwMode="auto">
          <a:xfrm>
            <a:off x="7887046" y="3237770"/>
            <a:ext cx="4032000" cy="3093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003964" y="3191924"/>
            <a:ext cx="3848793" cy="318116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smtClean="0">
                <a:solidFill>
                  <a:schemeClr val="tx1"/>
                </a:solidFill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</a:rPr>
              <a:t>Этапы реализации:</a:t>
            </a:r>
          </a:p>
          <a:p>
            <a:pPr marL="179388" indent="-179388" algn="just">
              <a:buFont typeface="+mj-lt"/>
              <a:buAutoNum type="arabicPeriod"/>
              <a:defRPr/>
            </a:pPr>
            <a:r>
              <a:rPr lang="ru-RU" sz="1400" b="1" dirty="0">
                <a:solidFill>
                  <a:schemeClr val="tx1"/>
                </a:solidFill>
              </a:rPr>
              <a:t>Анализ фактического расхода ЛС на месяц, неделю, один день.</a:t>
            </a:r>
          </a:p>
          <a:p>
            <a:pPr marL="179388" indent="-179388" algn="just">
              <a:buFont typeface="+mj-lt"/>
              <a:buAutoNum type="arabicPeriod"/>
              <a:defRPr/>
            </a:pPr>
            <a:r>
              <a:rPr lang="ru-RU" sz="1400" b="1" dirty="0">
                <a:solidFill>
                  <a:schemeClr val="tx1"/>
                </a:solidFill>
              </a:rPr>
              <a:t>Внедрение  тянуще-восполняющей системы </a:t>
            </a:r>
          </a:p>
          <a:p>
            <a:pPr marL="179388" indent="-179388" algn="just">
              <a:buFont typeface="+mj-lt"/>
              <a:buAutoNum type="arabicPeriod"/>
              <a:defRPr/>
            </a:pPr>
            <a:r>
              <a:rPr lang="ru-RU" sz="1400" b="1" dirty="0">
                <a:solidFill>
                  <a:schemeClr val="tx1"/>
                </a:solidFill>
              </a:rPr>
              <a:t>Обеспечение ЛС  в кабинетах  только  по  потребности</a:t>
            </a:r>
          </a:p>
          <a:p>
            <a:pPr marL="179388" indent="-179388" algn="just">
              <a:buFont typeface="+mj-lt"/>
              <a:buAutoNum type="arabicPeriod"/>
              <a:defRPr/>
            </a:pPr>
            <a:r>
              <a:rPr lang="ru-RU" sz="1400" b="1" dirty="0">
                <a:solidFill>
                  <a:schemeClr val="tx1"/>
                </a:solidFill>
              </a:rPr>
              <a:t>Изменение системы доставки Канбан  на склад МО.</a:t>
            </a:r>
          </a:p>
          <a:p>
            <a:pPr marL="179388" indent="-179388" algn="just">
              <a:buFont typeface="+mj-lt"/>
              <a:buAutoNum type="arabicPeriod"/>
              <a:defRPr/>
            </a:pPr>
            <a:r>
              <a:rPr lang="ru-RU" sz="1400" b="1" dirty="0">
                <a:solidFill>
                  <a:schemeClr val="tx1"/>
                </a:solidFill>
              </a:rPr>
              <a:t>Организация цветовой визуализации уровня запаса ЛС, маркировки  шкафов, нумерации поло</a:t>
            </a:r>
            <a:r>
              <a:rPr lang="ru-RU" sz="1200" b="1" dirty="0">
                <a:solidFill>
                  <a:schemeClr val="tx1"/>
                </a:solidFill>
              </a:rPr>
              <a:t>к.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263908"/>
              </p:ext>
            </p:extLst>
          </p:nvPr>
        </p:nvGraphicFramePr>
        <p:xfrm>
          <a:off x="112456" y="1001210"/>
          <a:ext cx="1195899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56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507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81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8076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4437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9610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Наименование МО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Показатель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Исходное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состояние </a:t>
                      </a:r>
                    </a:p>
                    <a:p>
                      <a:pPr algn="ctr"/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07.09.2018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Текущее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состояние</a:t>
                      </a:r>
                    </a:p>
                    <a:p>
                      <a:pPr algn="ctr"/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01.02.2019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Значение критерия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804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ГБУЗ «Городская поликлиника №1»/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ГАУЗ «Городская поликлиника №2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3.2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Процесс снабжения медикаментами, изделиями медицинского назначения и прочими материалами и их расходования в медицинской организации осуществляется по принципу «точно вовремя»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10дней/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10дней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7дней/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 дней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 запасов не превышает недельную норму расходования (для кабинетов врачебного приема, процедурных, перевязочных, кабинетов забора биоматериала). За исключением определенного перечня медикаментов, требующих специальных условий учета и хранения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5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3. УПРАВЛЕНИЕ ЗАПАСАМИ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9375775" y="3193242"/>
            <a:ext cx="1568449" cy="3222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СТАЛО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8659092" y="4613564"/>
            <a:ext cx="4572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702499" y="6317672"/>
            <a:ext cx="534655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dk1"/>
                </a:solidFill>
              </a:rPr>
              <a:t>Карточки для 1 – буферного запаса и 2 - страхового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1263745" y="5918763"/>
            <a:ext cx="31865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dk1"/>
                </a:solidFill>
              </a:rPr>
              <a:t>1</a:t>
            </a:r>
            <a:endParaRPr lang="ru-RU" dirty="0"/>
          </a:p>
        </p:txBody>
      </p:sp>
      <p:pic>
        <p:nvPicPr>
          <p:cNvPr id="18" name="Рисунок 17" descr="\\192.168.16.203\мединф2017\Дылыкова Д.Д\Новая модель медицинской организации 2018г\канбан\IMG_5442 (1).jpg"/>
          <p:cNvPicPr>
            <a:picLocks noChangeAspect="1"/>
          </p:cNvPicPr>
          <p:nvPr/>
        </p:nvPicPr>
        <p:blipFill rotWithShape="1">
          <a:blip r:embed="rId5" cstate="print"/>
          <a:srcRect l="30667" t="3893" r="27244" b="47470"/>
          <a:stretch/>
        </p:blipFill>
        <p:spPr bwMode="auto">
          <a:xfrm>
            <a:off x="291490" y="3306335"/>
            <a:ext cx="3385762" cy="3323063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138459" y="3167595"/>
            <a:ext cx="1568449" cy="3222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БЫЛО</a:t>
            </a:r>
          </a:p>
        </p:txBody>
      </p:sp>
    </p:spTree>
    <p:extLst>
      <p:ext uri="{BB962C8B-B14F-4D97-AF65-F5344CB8AC3E}">
        <p14:creationId xmlns:p14="http://schemas.microsoft.com/office/powerpoint/2010/main" val="303995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058332"/>
              </p:ext>
            </p:extLst>
          </p:nvPr>
        </p:nvGraphicFramePr>
        <p:xfrm>
          <a:off x="-5299" y="841321"/>
          <a:ext cx="12197299" cy="17844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1315">
                  <a:extLst>
                    <a:ext uri="{9D8B030D-6E8A-4147-A177-3AD203B41FA5}">
                      <a16:colId xmlns:a16="http://schemas.microsoft.com/office/drawing/2014/main" xmlns="" val="3302857913"/>
                    </a:ext>
                  </a:extLst>
                </a:gridCol>
                <a:gridCol w="4069646">
                  <a:extLst>
                    <a:ext uri="{9D8B030D-6E8A-4147-A177-3AD203B41FA5}">
                      <a16:colId xmlns:a16="http://schemas.microsoft.com/office/drawing/2014/main" xmlns="" val="2658216520"/>
                    </a:ext>
                  </a:extLst>
                </a:gridCol>
                <a:gridCol w="1260016">
                  <a:extLst>
                    <a:ext uri="{9D8B030D-6E8A-4147-A177-3AD203B41FA5}">
                      <a16:colId xmlns:a16="http://schemas.microsoft.com/office/drawing/2014/main" xmlns="" val="3631799360"/>
                    </a:ext>
                  </a:extLst>
                </a:gridCol>
                <a:gridCol w="1331974">
                  <a:extLst>
                    <a:ext uri="{9D8B030D-6E8A-4147-A177-3AD203B41FA5}">
                      <a16:colId xmlns:a16="http://schemas.microsoft.com/office/drawing/2014/main" xmlns="" val="2300777426"/>
                    </a:ext>
                  </a:extLst>
                </a:gridCol>
                <a:gridCol w="3644348">
                  <a:extLst>
                    <a:ext uri="{9D8B030D-6E8A-4147-A177-3AD203B41FA5}">
                      <a16:colId xmlns:a16="http://schemas.microsoft.com/office/drawing/2014/main" xmlns="" val="731875755"/>
                    </a:ext>
                  </a:extLst>
                </a:gridCol>
              </a:tblGrid>
              <a:tr h="47119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Наименование МО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Показатель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Исходное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состояние</a:t>
                      </a:r>
                    </a:p>
                    <a:p>
                      <a:pPr algn="ctr"/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01.11.2018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Текущее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состояние</a:t>
                      </a:r>
                    </a:p>
                    <a:p>
                      <a:pPr algn="ctr"/>
                      <a:r>
                        <a:rPr lang="ru-RU" sz="1200" smtClean="0">
                          <a:solidFill>
                            <a:schemeClr val="tx1"/>
                          </a:solidFill>
                        </a:rPr>
                        <a:t>01.03.2019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Значение критерия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35473418"/>
                  </a:ext>
                </a:extLst>
              </a:tr>
              <a:tr h="11443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ГБУЗ «Городская поликлиника №1»/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ГАУЗ «Городская поликлиника №2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»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4.1 Соответствие текущей деятельности медицинской организации стандартизированной работе улучшенных процессов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4 - 26,6%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3 – 17,6%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r>
                        <a:rPr lang="ru-RU" sz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- 73%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r>
                        <a:rPr lang="ru-RU" sz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- 76%</a:t>
                      </a:r>
                      <a:endParaRPr lang="ru-RU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100% (доля соответствия текущей деятельности разработанным стандартам улучшенных процессов)</a:t>
                      </a:r>
                    </a:p>
                    <a:p>
                      <a:pPr algn="l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ГП№1- 15 стандартов – 100%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ГП№2- 17 стандартов – 100%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35530290"/>
                  </a:ext>
                </a:extLst>
              </a:tr>
            </a:tbl>
          </a:graphicData>
        </a:graphic>
      </p:graphicFrame>
      <p:sp>
        <p:nvSpPr>
          <p:cNvPr id="14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4. СТАНДАРТИЗАЦИЯ ПРОЦЕССОВ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  <p:sp>
        <p:nvSpPr>
          <p:cNvPr id="11" name="Заголовок 11"/>
          <p:cNvSpPr txBox="1">
            <a:spLocks/>
          </p:cNvSpPr>
          <p:nvPr/>
        </p:nvSpPr>
        <p:spPr>
          <a:xfrm>
            <a:off x="453943" y="2702399"/>
            <a:ext cx="10972800" cy="6234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Цель   -     соответствие текущей деятельности разработанным стандартам  улучшенных процессов на 100%    к 01.05.2019г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156339306"/>
              </p:ext>
            </p:extLst>
          </p:nvPr>
        </p:nvGraphicFramePr>
        <p:xfrm>
          <a:off x="3075709" y="3269672"/>
          <a:ext cx="7176655" cy="3338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0896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Freeform 3"/>
          <p:cNvSpPr>
            <a:spLocks/>
          </p:cNvSpPr>
          <p:nvPr/>
        </p:nvSpPr>
        <p:spPr bwMode="gray">
          <a:xfrm rot="20286144">
            <a:off x="352093" y="4151897"/>
            <a:ext cx="11737195" cy="2821406"/>
          </a:xfrm>
          <a:custGeom>
            <a:avLst/>
            <a:gdLst>
              <a:gd name="T0" fmla="*/ 496 w 5190"/>
              <a:gd name="T1" fmla="*/ 157 h 2298"/>
              <a:gd name="T2" fmla="*/ 0 w 5190"/>
              <a:gd name="T3" fmla="*/ 0 h 2298"/>
              <a:gd name="T4" fmla="*/ 231 w 5190"/>
              <a:gd name="T5" fmla="*/ 124 h 2298"/>
              <a:gd name="T6" fmla="*/ 4282 w 5190"/>
              <a:gd name="T7" fmla="*/ 2025 h 2298"/>
              <a:gd name="T8" fmla="*/ 3974 w 5190"/>
              <a:gd name="T9" fmla="*/ 2298 h 2298"/>
              <a:gd name="T10" fmla="*/ 5190 w 5190"/>
              <a:gd name="T11" fmla="*/ 2065 h 2298"/>
              <a:gd name="T12" fmla="*/ 5039 w 5190"/>
              <a:gd name="T13" fmla="*/ 1268 h 2298"/>
              <a:gd name="T14" fmla="*/ 4748 w 5190"/>
              <a:gd name="T15" fmla="*/ 1507 h 2298"/>
              <a:gd name="T16" fmla="*/ 496 w 5190"/>
              <a:gd name="T17" fmla="*/ 157 h 2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190" h="2298">
                <a:moveTo>
                  <a:pt x="496" y="157"/>
                </a:moveTo>
                <a:lnTo>
                  <a:pt x="0" y="0"/>
                </a:lnTo>
                <a:lnTo>
                  <a:pt x="231" y="124"/>
                </a:lnTo>
                <a:lnTo>
                  <a:pt x="4282" y="2025"/>
                </a:lnTo>
                <a:lnTo>
                  <a:pt x="3974" y="2298"/>
                </a:lnTo>
                <a:lnTo>
                  <a:pt x="5190" y="2065"/>
                </a:lnTo>
                <a:lnTo>
                  <a:pt x="5039" y="1268"/>
                </a:lnTo>
                <a:lnTo>
                  <a:pt x="4748" y="1507"/>
                </a:lnTo>
                <a:lnTo>
                  <a:pt x="496" y="157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21058833">
            <a:off x="284640" y="5112327"/>
            <a:ext cx="2378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Апрель - декабрь 2017г </a:t>
            </a:r>
          </a:p>
        </p:txBody>
      </p:sp>
      <p:sp>
        <p:nvSpPr>
          <p:cNvPr id="40" name="TextBox 39"/>
          <p:cNvSpPr txBox="1"/>
          <p:nvPr/>
        </p:nvSpPr>
        <p:spPr>
          <a:xfrm rot="21165278">
            <a:off x="2775482" y="4725185"/>
            <a:ext cx="2340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 февраля </a:t>
            </a:r>
          </a:p>
          <a:p>
            <a:pPr algn="ctr"/>
            <a:r>
              <a:rPr lang="ru-RU" b="1" dirty="0" smtClean="0"/>
              <a:t>2018г</a:t>
            </a:r>
          </a:p>
        </p:txBody>
      </p:sp>
      <p:pic>
        <p:nvPicPr>
          <p:cNvPr id="8194" name="Picture 2" descr="https://www.lionlawns.co.uk/wp-content/uploads/2016/06/green-tick-artificial-lawn-895x102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1" y="5721928"/>
            <a:ext cx="1332928" cy="484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21109792">
            <a:off x="686718" y="4553504"/>
            <a:ext cx="1740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 поликлиники  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 rot="21176623">
            <a:off x="2775728" y="3937484"/>
            <a:ext cx="2301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11 поликлиник </a:t>
            </a:r>
            <a:endParaRPr lang="ru-RU" b="1" dirty="0"/>
          </a:p>
        </p:txBody>
      </p:sp>
      <p:sp>
        <p:nvSpPr>
          <p:cNvPr id="9" name="Овал 8"/>
          <p:cNvSpPr/>
          <p:nvPr/>
        </p:nvSpPr>
        <p:spPr>
          <a:xfrm rot="21288968">
            <a:off x="2973966" y="3698816"/>
            <a:ext cx="1973041" cy="969607"/>
          </a:xfrm>
          <a:prstGeom prst="ellipse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 rot="20955054">
            <a:off x="-506374" y="4101141"/>
            <a:ext cx="3972553" cy="22862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Пилотный проект</a:t>
            </a:r>
          </a:p>
        </p:txBody>
      </p:sp>
      <p:sp>
        <p:nvSpPr>
          <p:cNvPr id="42" name="TextBox 41"/>
          <p:cNvSpPr txBox="1"/>
          <p:nvPr/>
        </p:nvSpPr>
        <p:spPr>
          <a:xfrm rot="20892212">
            <a:off x="2075054" y="3561818"/>
            <a:ext cx="3044906" cy="431657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Приоритетный проект</a:t>
            </a:r>
          </a:p>
        </p:txBody>
      </p:sp>
      <p:sp>
        <p:nvSpPr>
          <p:cNvPr id="57" name="TextBox 56"/>
          <p:cNvSpPr txBox="1"/>
          <p:nvPr/>
        </p:nvSpPr>
        <p:spPr>
          <a:xfrm rot="21027485">
            <a:off x="4180378" y="2729751"/>
            <a:ext cx="4961337" cy="252633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Создание поликлиник-образцов </a:t>
            </a:r>
          </a:p>
        </p:txBody>
      </p:sp>
      <p:sp>
        <p:nvSpPr>
          <p:cNvPr id="37" name="TextBox 36"/>
          <p:cNvSpPr txBox="1"/>
          <p:nvPr/>
        </p:nvSpPr>
        <p:spPr>
          <a:xfrm rot="21070853">
            <a:off x="5441704" y="4316915"/>
            <a:ext cx="2535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 3 августа 2018г  </a:t>
            </a:r>
          </a:p>
        </p:txBody>
      </p:sp>
      <p:sp>
        <p:nvSpPr>
          <p:cNvPr id="47" name="Text Box 17"/>
          <p:cNvSpPr txBox="1">
            <a:spLocks noChangeArrowheads="1"/>
          </p:cNvSpPr>
          <p:nvPr/>
        </p:nvSpPr>
        <p:spPr bwMode="gray">
          <a:xfrm>
            <a:off x="1" y="4997331"/>
            <a:ext cx="126321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EAA866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3333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400" b="1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41" name="TextBox 40"/>
          <p:cNvSpPr txBox="1"/>
          <p:nvPr/>
        </p:nvSpPr>
        <p:spPr>
          <a:xfrm rot="21322928">
            <a:off x="8645262" y="3860755"/>
            <a:ext cx="2255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2019г-2024г</a:t>
            </a:r>
          </a:p>
        </p:txBody>
      </p:sp>
      <p:sp>
        <p:nvSpPr>
          <p:cNvPr id="10" name="Овал 9"/>
          <p:cNvSpPr/>
          <p:nvPr/>
        </p:nvSpPr>
        <p:spPr>
          <a:xfrm rot="21182343">
            <a:off x="5474537" y="3093558"/>
            <a:ext cx="2275657" cy="1052944"/>
          </a:xfrm>
          <a:prstGeom prst="ellipse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 rot="21320331">
            <a:off x="8023237" y="2023052"/>
            <a:ext cx="3785715" cy="669923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0732565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Федеральный проект </a:t>
            </a:r>
          </a:p>
        </p:txBody>
      </p:sp>
      <p:sp>
        <p:nvSpPr>
          <p:cNvPr id="14" name="TextBox 13"/>
          <p:cNvSpPr txBox="1"/>
          <p:nvPr/>
        </p:nvSpPr>
        <p:spPr>
          <a:xfrm rot="21157363">
            <a:off x="5607123" y="3225167"/>
            <a:ext cx="2105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 поликлиники </a:t>
            </a:r>
            <a:r>
              <a:rPr lang="ru-RU" b="1" dirty="0" err="1" smtClean="0"/>
              <a:t>г.Улан</a:t>
            </a:r>
            <a:r>
              <a:rPr lang="ru-RU" b="1" dirty="0" smtClean="0"/>
              <a:t>-Удэ: </a:t>
            </a:r>
          </a:p>
          <a:p>
            <a:pPr algn="ctr"/>
            <a:r>
              <a:rPr lang="ru-RU" b="1" dirty="0" smtClean="0"/>
              <a:t>№ 1 и № 2  </a:t>
            </a:r>
            <a:endParaRPr lang="ru-RU" b="1" dirty="0"/>
          </a:p>
        </p:txBody>
      </p:sp>
      <p:sp>
        <p:nvSpPr>
          <p:cNvPr id="53" name="TextBox 52"/>
          <p:cNvSpPr txBox="1"/>
          <p:nvPr/>
        </p:nvSpPr>
        <p:spPr>
          <a:xfrm rot="21441568">
            <a:off x="8470170" y="2602513"/>
            <a:ext cx="2708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2019г  – 38 поликлиник</a:t>
            </a:r>
          </a:p>
          <a:p>
            <a:pPr algn="ctr"/>
            <a:r>
              <a:rPr lang="ru-RU" b="1" dirty="0" smtClean="0"/>
              <a:t>2024г  - 63 поликлиники</a:t>
            </a:r>
            <a:r>
              <a:rPr lang="ru-RU" sz="1200" b="1" dirty="0" smtClean="0"/>
              <a:t> </a:t>
            </a:r>
          </a:p>
          <a:p>
            <a:pPr algn="ctr"/>
            <a:endParaRPr lang="ru-RU" sz="1200" b="1" dirty="0"/>
          </a:p>
        </p:txBody>
      </p:sp>
      <p:sp>
        <p:nvSpPr>
          <p:cNvPr id="44" name="Овал 43"/>
          <p:cNvSpPr/>
          <p:nvPr/>
        </p:nvSpPr>
        <p:spPr>
          <a:xfrm rot="21229894">
            <a:off x="8225739" y="2395877"/>
            <a:ext cx="3023648" cy="1402409"/>
          </a:xfrm>
          <a:prstGeom prst="ellipse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 rot="21116123">
            <a:off x="622499" y="4346968"/>
            <a:ext cx="1803384" cy="762332"/>
          </a:xfrm>
          <a:prstGeom prst="ellipse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Picture 2" descr="https://www.lionlawns.co.uk/wp-content/uploads/2016/06/green-tick-artificial-lawn-895x102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473" y="5153891"/>
            <a:ext cx="1302328" cy="637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https://www.lionlawns.co.uk/wp-content/uploads/2016/06/green-tick-artificial-lawn-895x102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47764">
            <a:off x="6134145" y="4612546"/>
            <a:ext cx="1347653" cy="66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https://www.lionlawns.co.uk/wp-content/uploads/2016/06/green-tick-artificial-lawn-895x102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0363" y="3906982"/>
            <a:ext cx="1506682" cy="69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AutoShape 8"/>
          <p:cNvSpPr>
            <a:spLocks noChangeArrowheads="1"/>
          </p:cNvSpPr>
          <p:nvPr/>
        </p:nvSpPr>
        <p:spPr bwMode="gray">
          <a:xfrm>
            <a:off x="2098581" y="121367"/>
            <a:ext cx="9891087" cy="1265310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ПИЛОТНОГО ПРОЕКТА «БЕРЕЖЛИВАЯ ПОЛИКЛИНИКА» К </a:t>
            </a:r>
            <a:endParaRPr lang="ru-RU" sz="24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ФЕДЕРАЛЬНОМУ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ПРОЕКТУ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СИСТЕМЫ ОКАЗАНИЯ ПЕРВИЧНОЙ </a:t>
            </a:r>
            <a:endParaRPr lang="ru-RU" sz="24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МЕДИКО-САНИТАРНОЙ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ПОМОЩИ»</a:t>
            </a: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3876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22813" y="2550622"/>
            <a:ext cx="3657599" cy="526472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Стандартная операционная карта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записи ЭКГ 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1" t="16920" r="25969" b="20991"/>
          <a:stretch/>
        </p:blipFill>
        <p:spPr bwMode="auto">
          <a:xfrm>
            <a:off x="170096" y="3190917"/>
            <a:ext cx="3898522" cy="3348000"/>
          </a:xfrm>
          <a:prstGeom prst="rect">
            <a:avLst/>
          </a:prstGeom>
          <a:solidFill>
            <a:srgbClr val="00FFFF"/>
          </a:solidFill>
          <a:ln>
            <a:solidFill>
              <a:srgbClr val="FF0000"/>
            </a:solidFill>
          </a:ln>
          <a:effectLst/>
          <a:extLst/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5" t="4695" r="3440"/>
          <a:stretch/>
        </p:blipFill>
        <p:spPr>
          <a:xfrm>
            <a:off x="8825343" y="3048000"/>
            <a:ext cx="3030370" cy="3348000"/>
          </a:xfrm>
          <a:prstGeom prst="rect">
            <a:avLst/>
          </a:prstGeom>
        </p:spPr>
      </p:pic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314342"/>
              </p:ext>
            </p:extLst>
          </p:nvPr>
        </p:nvGraphicFramePr>
        <p:xfrm>
          <a:off x="165607" y="1047405"/>
          <a:ext cx="1193630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0845">
                  <a:extLst>
                    <a:ext uri="{9D8B030D-6E8A-4147-A177-3AD203B41FA5}">
                      <a16:colId xmlns:a16="http://schemas.microsoft.com/office/drawing/2014/main" xmlns="" val="3302857913"/>
                    </a:ext>
                  </a:extLst>
                </a:gridCol>
                <a:gridCol w="3982566">
                  <a:extLst>
                    <a:ext uri="{9D8B030D-6E8A-4147-A177-3AD203B41FA5}">
                      <a16:colId xmlns:a16="http://schemas.microsoft.com/office/drawing/2014/main" xmlns="" val="2658216520"/>
                    </a:ext>
                  </a:extLst>
                </a:gridCol>
                <a:gridCol w="1233055">
                  <a:extLst>
                    <a:ext uri="{9D8B030D-6E8A-4147-A177-3AD203B41FA5}">
                      <a16:colId xmlns:a16="http://schemas.microsoft.com/office/drawing/2014/main" xmlns="" val="3631799360"/>
                    </a:ext>
                  </a:extLst>
                </a:gridCol>
                <a:gridCol w="1122218">
                  <a:extLst>
                    <a:ext uri="{9D8B030D-6E8A-4147-A177-3AD203B41FA5}">
                      <a16:colId xmlns:a16="http://schemas.microsoft.com/office/drawing/2014/main" xmlns="" val="2300777426"/>
                    </a:ext>
                  </a:extLst>
                </a:gridCol>
                <a:gridCol w="3747624">
                  <a:extLst>
                    <a:ext uri="{9D8B030D-6E8A-4147-A177-3AD203B41FA5}">
                      <a16:colId xmlns:a16="http://schemas.microsoft.com/office/drawing/2014/main" xmlns="" val="731875755"/>
                    </a:ext>
                  </a:extLst>
                </a:gridCol>
              </a:tblGrid>
              <a:tr h="41172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Наименование МО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Показатель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Исходное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состояние</a:t>
                      </a:r>
                    </a:p>
                    <a:p>
                      <a:pPr algn="ctr"/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01.12.2018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Текущее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состояние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15.03.2019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Значение критерия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35473418"/>
                  </a:ext>
                </a:extLst>
              </a:tr>
              <a:tr h="4117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ГБУЗ «Городская поликлиника №1»/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ГАУЗ «Городская поликлиника №2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»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4.2 Актуализация стандартов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1из 4 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-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25%/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 из 3 - 33%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 из 11- 55%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из 13 -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69%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 менее 1 раза в год, не менее 50% от всех стандартов из п 4.1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35530290"/>
                  </a:ext>
                </a:extLst>
              </a:tr>
            </a:tbl>
          </a:graphicData>
        </a:graphic>
      </p:graphicFrame>
      <p:sp>
        <p:nvSpPr>
          <p:cNvPr id="13" name="Скругленный прямоугольник 12"/>
          <p:cNvSpPr/>
          <p:nvPr/>
        </p:nvSpPr>
        <p:spPr>
          <a:xfrm>
            <a:off x="4114800" y="2618509"/>
            <a:ext cx="4530435" cy="423949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9388" indent="-179388" algn="ctr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 Этапы реализации:</a:t>
            </a:r>
          </a:p>
          <a:p>
            <a:pPr marL="179388" indent="-179388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1.Выбор процесса</a:t>
            </a:r>
          </a:p>
          <a:p>
            <a:pPr marL="179388" indent="-179388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2.Анализ текущей деятельности с проведением хронометража и картирования процесса</a:t>
            </a:r>
          </a:p>
          <a:p>
            <a:pPr marL="179388" indent="-179388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3.Выявление потерь</a:t>
            </a:r>
          </a:p>
          <a:p>
            <a:pPr marL="179388" indent="-179388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4.Разработка СОК,СОП, алгоритмов</a:t>
            </a:r>
          </a:p>
          <a:p>
            <a:pPr marL="179388" indent="-179388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5.Составление чек-листов</a:t>
            </a:r>
          </a:p>
          <a:p>
            <a:pPr marL="179388" indent="-179388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6.Проведение аудита по чек-листам</a:t>
            </a:r>
          </a:p>
          <a:p>
            <a:pPr marL="179388" indent="-179388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7.Обновление стандарта при выявлении несоответствия  или недостатков предыдущего стандарта</a:t>
            </a:r>
          </a:p>
          <a:p>
            <a:pPr marL="179388" indent="-179388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 В рамках улучшенных процессов разработано  в ГП№1-12 стандартов,</a:t>
            </a:r>
          </a:p>
          <a:p>
            <a:pPr marL="179388" indent="-179388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В ГП№2- 13 стандартов.</a:t>
            </a:r>
          </a:p>
          <a:p>
            <a:pPr marL="179388" indent="-179388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Ведется обновление стандартов.</a:t>
            </a:r>
          </a:p>
          <a:p>
            <a:pPr marL="179388" indent="-179388">
              <a:defRPr/>
            </a:pPr>
            <a:endParaRPr lang="ru-RU" sz="1600" b="1" dirty="0" smtClean="0">
              <a:solidFill>
                <a:schemeClr val="tx1"/>
              </a:solidFill>
            </a:endParaRPr>
          </a:p>
          <a:p>
            <a:pPr marL="179388" indent="-179388">
              <a:defRPr/>
            </a:pPr>
            <a:endParaRPr lang="ru-RU" sz="16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sz="1600" b="1" dirty="0" smtClean="0">
              <a:solidFill>
                <a:schemeClr val="tx1"/>
              </a:solidFill>
            </a:endParaRP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4. СТАНДАРТИЗАЦИЯ ПРОЦЕССОВ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07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5752300"/>
              </p:ext>
            </p:extLst>
          </p:nvPr>
        </p:nvGraphicFramePr>
        <p:xfrm>
          <a:off x="627352" y="2604653"/>
          <a:ext cx="7815262" cy="4073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42915" y="2189017"/>
            <a:ext cx="8301036" cy="554181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rgbClr val="C00000"/>
                </a:solidFill>
              </a:rPr>
              <a:t>Перераспределение нагрузки между терапевтом и медицинской </a:t>
            </a:r>
            <a:r>
              <a:rPr lang="ru-RU" sz="1600" b="1" dirty="0" smtClean="0">
                <a:solidFill>
                  <a:srgbClr val="C00000"/>
                </a:solidFill>
              </a:rPr>
              <a:t>сестрой в ГП№2</a:t>
            </a:r>
            <a:endParaRPr lang="ru-RU" sz="1600" b="1" dirty="0">
              <a:solidFill>
                <a:srgbClr val="C0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16200000" flipV="1">
            <a:off x="2826792" y="4945608"/>
            <a:ext cx="3823856" cy="929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1205345" y="3131127"/>
            <a:ext cx="7162800" cy="13855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Заголовок 1"/>
          <p:cNvSpPr txBox="1">
            <a:spLocks/>
          </p:cNvSpPr>
          <p:nvPr/>
        </p:nvSpPr>
        <p:spPr>
          <a:xfrm>
            <a:off x="6600825" y="2660073"/>
            <a:ext cx="1800225" cy="7040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>
                <a:solidFill>
                  <a:srgbClr val="002060"/>
                </a:solidFill>
              </a:rPr>
              <a:t>ВТ </a:t>
            </a:r>
            <a:r>
              <a:rPr lang="ru-RU" sz="1800" b="1" dirty="0" smtClean="0">
                <a:solidFill>
                  <a:srgbClr val="002060"/>
                </a:solidFill>
              </a:rPr>
              <a:t>900 </a:t>
            </a:r>
            <a:r>
              <a:rPr lang="ru-RU" sz="1800" b="1" dirty="0">
                <a:solidFill>
                  <a:srgbClr val="002060"/>
                </a:solidFill>
              </a:rPr>
              <a:t>сек</a:t>
            </a:r>
          </a:p>
        </p:txBody>
      </p:sp>
      <p:sp>
        <p:nvSpPr>
          <p:cNvPr id="43" name="Заголовок 1"/>
          <p:cNvSpPr txBox="1">
            <a:spLocks/>
          </p:cNvSpPr>
          <p:nvPr/>
        </p:nvSpPr>
        <p:spPr>
          <a:xfrm>
            <a:off x="2528888" y="4957763"/>
            <a:ext cx="1042987" cy="9715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000" b="1" dirty="0" smtClean="0">
                <a:solidFill>
                  <a:srgbClr val="002060"/>
                </a:solidFill>
              </a:rPr>
              <a:t>Запись на повторный прием в МИС, заполнение </a:t>
            </a:r>
            <a:r>
              <a:rPr lang="ru-RU" sz="1000" b="1" dirty="0" err="1" smtClean="0">
                <a:solidFill>
                  <a:srgbClr val="002060"/>
                </a:solidFill>
              </a:rPr>
              <a:t>Эл.рецептов</a:t>
            </a:r>
            <a:endParaRPr lang="ru-RU" sz="1000" b="1" dirty="0">
              <a:solidFill>
                <a:srgbClr val="002060"/>
              </a:solidFill>
            </a:endParaRPr>
          </a:p>
        </p:txBody>
      </p:sp>
      <p:sp>
        <p:nvSpPr>
          <p:cNvPr id="44" name="Заголовок 1"/>
          <p:cNvSpPr txBox="1">
            <a:spLocks/>
          </p:cNvSpPr>
          <p:nvPr/>
        </p:nvSpPr>
        <p:spPr>
          <a:xfrm>
            <a:off x="2557464" y="3886200"/>
            <a:ext cx="800100" cy="4286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000" b="1" dirty="0">
                <a:solidFill>
                  <a:srgbClr val="002060"/>
                </a:solidFill>
              </a:rPr>
              <a:t>идентификация пациента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319877"/>
              </p:ext>
            </p:extLst>
          </p:nvPr>
        </p:nvGraphicFramePr>
        <p:xfrm>
          <a:off x="255692" y="898565"/>
          <a:ext cx="1193630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8147">
                  <a:extLst>
                    <a:ext uri="{9D8B030D-6E8A-4147-A177-3AD203B41FA5}">
                      <a16:colId xmlns:a16="http://schemas.microsoft.com/office/drawing/2014/main" xmlns="" val="3302857913"/>
                    </a:ext>
                  </a:extLst>
                </a:gridCol>
                <a:gridCol w="3301340">
                  <a:extLst>
                    <a:ext uri="{9D8B030D-6E8A-4147-A177-3AD203B41FA5}">
                      <a16:colId xmlns:a16="http://schemas.microsoft.com/office/drawing/2014/main" xmlns="" val="2658216520"/>
                    </a:ext>
                  </a:extLst>
                </a:gridCol>
                <a:gridCol w="1365663">
                  <a:extLst>
                    <a:ext uri="{9D8B030D-6E8A-4147-A177-3AD203B41FA5}">
                      <a16:colId xmlns:a16="http://schemas.microsoft.com/office/drawing/2014/main" xmlns="" val="3631799360"/>
                    </a:ext>
                  </a:extLst>
                </a:gridCol>
                <a:gridCol w="1056903">
                  <a:extLst>
                    <a:ext uri="{9D8B030D-6E8A-4147-A177-3AD203B41FA5}">
                      <a16:colId xmlns:a16="http://schemas.microsoft.com/office/drawing/2014/main" xmlns="" val="2300777426"/>
                    </a:ext>
                  </a:extLst>
                </a:gridCol>
                <a:gridCol w="3214255">
                  <a:extLst>
                    <a:ext uri="{9D8B030D-6E8A-4147-A177-3AD203B41FA5}">
                      <a16:colId xmlns:a16="http://schemas.microsoft.com/office/drawing/2014/main" xmlns="" val="731875755"/>
                    </a:ext>
                  </a:extLst>
                </a:gridCol>
              </a:tblGrid>
              <a:tr h="67293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Наименование МО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Показатель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Исходное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состояние</a:t>
                      </a:r>
                    </a:p>
                    <a:p>
                      <a:pPr algn="ctr"/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03.09.2018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Текущее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состояние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15.03.2019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Значение критерия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35473418"/>
                  </a:ext>
                </a:extLst>
              </a:tr>
              <a:tr h="6729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ГБУЗ «Городская поликлиника №1»/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ГАУЗ «Городская поликлиника №2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4.3   Время добавления ценности на приеме пациентов врачом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19,2/45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/53,4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 менее 50% от общего времени приема</a:t>
                      </a:r>
                    </a:p>
                    <a:p>
                      <a:pPr algn="l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4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4. СТАНДАРТИЗАЦИЯ ПРОЦЕССОВ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8825345" y="2618510"/>
            <a:ext cx="3172692" cy="400396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9388" indent="-179388" algn="ctr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Функции, переданные от терапевта   м/сестре:</a:t>
            </a:r>
          </a:p>
          <a:p>
            <a:pPr algn="just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Идентификация пациента в СРЗ,</a:t>
            </a:r>
            <a:r>
              <a:rPr lang="ru-RU" sz="1400" dirty="0" smtClean="0">
                <a:solidFill>
                  <a:srgbClr val="000000"/>
                </a:solidFill>
                <a:cs typeface="Tahoma" pitchFamily="34" charset="0"/>
              </a:rPr>
              <a:t> сбор анамнеза жизни,</a:t>
            </a:r>
            <a:r>
              <a:rPr lang="ru-RU" sz="1400" dirty="0" smtClean="0">
                <a:solidFill>
                  <a:schemeClr val="dk1"/>
                </a:solidFill>
              </a:rPr>
              <a:t> прививочного анамнеза,</a:t>
            </a:r>
            <a:r>
              <a:rPr lang="ru-RU" sz="1400" dirty="0" smtClean="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cs typeface="Tahoma" pitchFamily="34" charset="0"/>
              </a:rPr>
              <a:t>аллергоанамнеза</a:t>
            </a:r>
            <a:r>
              <a:rPr lang="ru-RU" sz="1400" dirty="0" smtClean="0">
                <a:solidFill>
                  <a:srgbClr val="000000"/>
                </a:solidFill>
                <a:cs typeface="Tahoma" pitchFamily="34" charset="0"/>
              </a:rPr>
              <a:t>, </a:t>
            </a:r>
            <a:r>
              <a:rPr lang="ru-RU" sz="1400" dirty="0" smtClean="0">
                <a:solidFill>
                  <a:schemeClr val="dk1"/>
                </a:solidFill>
              </a:rPr>
              <a:t>данных прохождения ФЛГ, запись в МИС на повторную явку, к специалистам, выписка рецептов, распечатка осмотра из ЭМК, </a:t>
            </a:r>
            <a:r>
              <a:rPr lang="ru-RU" sz="1400" dirty="0" smtClean="0">
                <a:solidFill>
                  <a:srgbClr val="000000"/>
                </a:solidFill>
                <a:cs typeface="Tahoma" pitchFamily="34" charset="0"/>
              </a:rPr>
              <a:t>анкетирование пациентов, выписка направления на обследования в ЛИС, обзвон диспансерных больных, </a:t>
            </a:r>
            <a:r>
              <a:rPr lang="ru-RU" sz="1400" dirty="0" smtClean="0">
                <a:solidFill>
                  <a:schemeClr val="dk1"/>
                </a:solidFill>
              </a:rPr>
              <a:t> контроль явок   диспансерных пациентов, передача пациентов  в онкокабинет.</a:t>
            </a:r>
            <a:r>
              <a:rPr lang="ru-RU" sz="1400" b="1" dirty="0" smtClean="0">
                <a:solidFill>
                  <a:schemeClr val="tx1"/>
                </a:solidFill>
              </a:rPr>
              <a:t> </a:t>
            </a:r>
          </a:p>
          <a:p>
            <a:pPr marL="179388" indent="-179388">
              <a:defRPr/>
            </a:pPr>
            <a:endParaRPr lang="ru-RU" sz="1600" b="1" dirty="0" smtClean="0">
              <a:solidFill>
                <a:schemeClr val="tx1"/>
              </a:solidFill>
            </a:endParaRPr>
          </a:p>
          <a:p>
            <a:pPr marL="179388" indent="-179388">
              <a:defRPr/>
            </a:pPr>
            <a:endParaRPr lang="ru-RU" sz="16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sz="16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6225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8828239"/>
              </p:ext>
            </p:extLst>
          </p:nvPr>
        </p:nvGraphicFramePr>
        <p:xfrm>
          <a:off x="148817" y="922315"/>
          <a:ext cx="1193630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3217">
                  <a:extLst>
                    <a:ext uri="{9D8B030D-6E8A-4147-A177-3AD203B41FA5}">
                      <a16:colId xmlns:a16="http://schemas.microsoft.com/office/drawing/2014/main" xmlns="" val="3302857913"/>
                    </a:ext>
                  </a:extLst>
                </a:gridCol>
                <a:gridCol w="3671455">
                  <a:extLst>
                    <a:ext uri="{9D8B030D-6E8A-4147-A177-3AD203B41FA5}">
                      <a16:colId xmlns:a16="http://schemas.microsoft.com/office/drawing/2014/main" xmlns="" val="2658216520"/>
                    </a:ext>
                  </a:extLst>
                </a:gridCol>
                <a:gridCol w="1330036">
                  <a:extLst>
                    <a:ext uri="{9D8B030D-6E8A-4147-A177-3AD203B41FA5}">
                      <a16:colId xmlns:a16="http://schemas.microsoft.com/office/drawing/2014/main" xmlns="" val="3631799360"/>
                    </a:ext>
                  </a:extLst>
                </a:gridCol>
                <a:gridCol w="1136073">
                  <a:extLst>
                    <a:ext uri="{9D8B030D-6E8A-4147-A177-3AD203B41FA5}">
                      <a16:colId xmlns:a16="http://schemas.microsoft.com/office/drawing/2014/main" xmlns="" val="2300777426"/>
                    </a:ext>
                  </a:extLst>
                </a:gridCol>
                <a:gridCol w="4045527">
                  <a:extLst>
                    <a:ext uri="{9D8B030D-6E8A-4147-A177-3AD203B41FA5}">
                      <a16:colId xmlns:a16="http://schemas.microsoft.com/office/drawing/2014/main" xmlns="" val="731875755"/>
                    </a:ext>
                  </a:extLst>
                </a:gridCol>
              </a:tblGrid>
              <a:tr h="57486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Наименование МО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Показатель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Исходное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состояние</a:t>
                      </a:r>
                    </a:p>
                    <a:p>
                      <a:pPr algn="ctr"/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03.09.2018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Текущее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состояние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15.03.2019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Значение критерия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35473418"/>
                  </a:ext>
                </a:extLst>
              </a:tr>
              <a:tr h="5748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ГБУЗ «Городская поликлиника №1»/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ГАУЗ «Городская поликлиника №2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»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4.4  Выравнивание нагрузки отдельных сотрудников в процессе приема в одном рабочем помещении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37/38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28/18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Колебания нагрузки между отдельными сотрудниками, осуществляющими прием в одном рабочем помещении не более 30%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8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4. СТАНДАРТИЗАЦИЯ ПРОЦЕССОВ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832228"/>
              </p:ext>
            </p:extLst>
          </p:nvPr>
        </p:nvGraphicFramePr>
        <p:xfrm>
          <a:off x="540331" y="3020292"/>
          <a:ext cx="5126180" cy="210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52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252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252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252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2523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27430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Наименование  операции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Операции, добавляющие ценность</a:t>
                      </a:r>
                      <a:endParaRPr lang="ru-RU" sz="1200" b="1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Операции, не добавляющие ценность</a:t>
                      </a:r>
                      <a:endParaRPr lang="ru-RU" sz="12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Операции, не добавляющие ценность и не нужные</a:t>
                      </a:r>
                      <a:endParaRPr lang="ru-RU" sz="1200" b="1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Время </a:t>
                      </a:r>
                    </a:p>
                    <a:p>
                      <a:pPr algn="ctr"/>
                      <a:r>
                        <a:rPr lang="ru-RU" sz="1200" b="1" dirty="0" smtClean="0"/>
                        <a:t>такта</a:t>
                      </a:r>
                      <a:endParaRPr lang="ru-RU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3511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Врач-терапевт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405 </a:t>
                      </a:r>
                      <a:r>
                        <a:rPr lang="ru-RU" sz="1200" b="1" dirty="0" smtClean="0"/>
                        <a:t> - 45%</a:t>
                      </a:r>
                      <a:endParaRPr lang="ru-RU" sz="1200" b="1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460</a:t>
                      </a:r>
                      <a:endParaRPr lang="ru-RU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35</a:t>
                      </a:r>
                      <a:endParaRPr lang="ru-RU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900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3511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Медицинская</a:t>
                      </a:r>
                      <a:r>
                        <a:rPr lang="ru-RU" sz="1200" b="1" baseline="0" dirty="0" smtClean="0"/>
                        <a:t> сестра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355 </a:t>
                      </a:r>
                      <a:r>
                        <a:rPr lang="ru-RU" sz="1200" b="1" dirty="0" smtClean="0"/>
                        <a:t>- 39,4%</a:t>
                      </a:r>
                      <a:endParaRPr lang="ru-RU" sz="1200" b="1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420</a:t>
                      </a:r>
                      <a:endParaRPr lang="ru-RU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125</a:t>
                      </a:r>
                      <a:endParaRPr lang="ru-RU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900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276189"/>
              </p:ext>
            </p:extLst>
          </p:nvPr>
        </p:nvGraphicFramePr>
        <p:xfrm>
          <a:off x="6539344" y="3020291"/>
          <a:ext cx="5029200" cy="21854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58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52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4642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248156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Наименование  операции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Операции, добавляющие ценность</a:t>
                      </a:r>
                      <a:endParaRPr lang="ru-RU" sz="1200" b="1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Операции, не добавляющие ценность</a:t>
                      </a:r>
                      <a:endParaRPr lang="ru-RU" sz="12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Операции, не добавляющие ценность и не нужные</a:t>
                      </a:r>
                      <a:endParaRPr lang="ru-RU" sz="1200" b="1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Время такта</a:t>
                      </a:r>
                      <a:endParaRPr lang="ru-RU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0233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Врач-терапевт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481</a:t>
                      </a:r>
                      <a:r>
                        <a:rPr lang="ru-RU" sz="1200" b="1" dirty="0" smtClean="0"/>
                        <a:t> – 53,4%</a:t>
                      </a:r>
                      <a:endParaRPr lang="ru-RU" sz="1200" b="1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394</a:t>
                      </a:r>
                      <a:endParaRPr lang="ru-RU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25</a:t>
                      </a:r>
                      <a:endParaRPr lang="ru-RU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900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Медицинская сестра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399 – </a:t>
                      </a:r>
                      <a:r>
                        <a:rPr lang="ru-RU" sz="1200" b="1" dirty="0" smtClean="0"/>
                        <a:t>44,3%</a:t>
                      </a:r>
                      <a:r>
                        <a:rPr lang="ru-RU" sz="1200" dirty="0" smtClean="0"/>
                        <a:t> </a:t>
                      </a:r>
                      <a:endParaRPr lang="ru-RU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382</a:t>
                      </a:r>
                      <a:endParaRPr lang="ru-RU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119</a:t>
                      </a:r>
                      <a:endParaRPr lang="ru-RU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900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2039004" y="2660072"/>
            <a:ext cx="2200486" cy="3325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БЫЛО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994074" y="2632364"/>
            <a:ext cx="1939635" cy="3463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СТАЛО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872748" y="5473705"/>
            <a:ext cx="7736765" cy="3325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 smtClean="0"/>
          </a:p>
          <a:p>
            <a:pPr algn="ctr">
              <a:defRPr/>
            </a:pPr>
            <a:r>
              <a:rPr lang="ru-RU" dirty="0" smtClean="0"/>
              <a:t>Время добавления ценности на приеме у врача увеличилось  на 15,7%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820101" y="6074213"/>
            <a:ext cx="7789412" cy="3325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 smtClean="0"/>
          </a:p>
          <a:p>
            <a:pPr algn="ctr">
              <a:defRPr/>
            </a:pPr>
            <a:r>
              <a:rPr lang="ru-RU" dirty="0" smtClean="0"/>
              <a:t>Время добавления ценности на приеме у медсестры  увеличилось  на 12,4%</a:t>
            </a:r>
          </a:p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16225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3567252"/>
              </p:ext>
            </p:extLst>
          </p:nvPr>
        </p:nvGraphicFramePr>
        <p:xfrm>
          <a:off x="116378" y="994756"/>
          <a:ext cx="11978639" cy="28740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0131">
                  <a:extLst>
                    <a:ext uri="{9D8B030D-6E8A-4147-A177-3AD203B41FA5}">
                      <a16:colId xmlns:a16="http://schemas.microsoft.com/office/drawing/2014/main" xmlns="" val="3302857913"/>
                    </a:ext>
                  </a:extLst>
                </a:gridCol>
                <a:gridCol w="3740727">
                  <a:extLst>
                    <a:ext uri="{9D8B030D-6E8A-4147-A177-3AD203B41FA5}">
                      <a16:colId xmlns:a16="http://schemas.microsoft.com/office/drawing/2014/main" xmlns="" val="2658216520"/>
                    </a:ext>
                  </a:extLst>
                </a:gridCol>
                <a:gridCol w="1634837">
                  <a:extLst>
                    <a:ext uri="{9D8B030D-6E8A-4147-A177-3AD203B41FA5}">
                      <a16:colId xmlns:a16="http://schemas.microsoft.com/office/drawing/2014/main" xmlns="" val="3631799360"/>
                    </a:ext>
                  </a:extLst>
                </a:gridCol>
                <a:gridCol w="1690254">
                  <a:extLst>
                    <a:ext uri="{9D8B030D-6E8A-4147-A177-3AD203B41FA5}">
                      <a16:colId xmlns:a16="http://schemas.microsoft.com/office/drawing/2014/main" xmlns="" val="2300777426"/>
                    </a:ext>
                  </a:extLst>
                </a:gridCol>
                <a:gridCol w="3172690">
                  <a:extLst>
                    <a:ext uri="{9D8B030D-6E8A-4147-A177-3AD203B41FA5}">
                      <a16:colId xmlns:a16="http://schemas.microsoft.com/office/drawing/2014/main" xmlns="" val="731875755"/>
                    </a:ext>
                  </a:extLst>
                </a:gridCol>
              </a:tblGrid>
              <a:tr h="43185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Наименование МО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Показатель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Исходное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состояние  03.08.2018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Текущее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состояние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15.03.2019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Значение критерия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35473418"/>
                  </a:ext>
                </a:extLst>
              </a:tr>
              <a:tr h="853247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ГБУЗ «Городская поликлиника №1»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ГАУЗ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«Городская поликлиника №2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»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  <a:p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5.1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 и сумма штрафов/удержаний/ снятий, взысканных страховыми медицинскими организациями по результатам медико-экономического контроля, экспертизы качества медицинской помощи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26,3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/10,5 тыс. руб.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на 100 карт 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26/10,4 тыс.</a:t>
                      </a:r>
                      <a:r>
                        <a:rPr lang="ru-RU" sz="1400" baseline="0" dirty="0" smtClean="0">
                          <a:solidFill>
                            <a:srgbClr val="FF0000"/>
                          </a:solidFill>
                        </a:rPr>
                        <a:t> руб.на </a:t>
                      </a:r>
                      <a:r>
                        <a:rPr lang="ru-RU" sz="1400" baseline="0" dirty="0">
                          <a:solidFill>
                            <a:srgbClr val="FF0000"/>
                          </a:solidFill>
                        </a:rPr>
                        <a:t>100 карт</a:t>
                      </a:r>
                    </a:p>
                    <a:p>
                      <a:pPr algn="l"/>
                      <a:r>
                        <a:rPr lang="ru-RU" sz="1400" b="0" baseline="0" dirty="0">
                          <a:solidFill>
                            <a:srgbClr val="FF0000"/>
                          </a:solidFill>
                        </a:rPr>
                        <a:t>Снижение </a:t>
                      </a:r>
                      <a:r>
                        <a:rPr lang="ru-RU" sz="1400" b="0" baseline="0" dirty="0" smtClean="0">
                          <a:solidFill>
                            <a:srgbClr val="FF0000"/>
                          </a:solidFill>
                        </a:rPr>
                        <a:t>на </a:t>
                      </a:r>
                      <a:r>
                        <a:rPr lang="ru-RU" sz="1400" b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</a:rPr>
                        <a:t>%  за 3 </a:t>
                      </a:r>
                      <a:r>
                        <a:rPr lang="ru-RU" sz="1400" b="0" dirty="0" smtClean="0">
                          <a:solidFill>
                            <a:srgbClr val="FF0000"/>
                          </a:solidFill>
                        </a:rPr>
                        <a:t>кв.2018</a:t>
                      </a:r>
                      <a:r>
                        <a:rPr lang="ru-RU" sz="1400" b="0" baseline="0" dirty="0" smtClean="0">
                          <a:solidFill>
                            <a:srgbClr val="FF0000"/>
                          </a:solidFill>
                        </a:rPr>
                        <a:t>г.</a:t>
                      </a:r>
                      <a:endParaRPr lang="ru-RU" sz="14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Планомерное снижение показателей не менее чем на 5% ежегодно по сравнению с предыдущим годом.</a:t>
                      </a:r>
                    </a:p>
                    <a:p>
                      <a:pPr algn="just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Каждый показатель исчисляется количеством/суммой штрафов (удержаний, снятий) на 100 запрошенных СМО медицинских карт ежемесячно</a:t>
                      </a:r>
                    </a:p>
                    <a:p>
                      <a:pPr algn="just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(приложение 5)</a:t>
                      </a:r>
                      <a:endParaRPr lang="ru-RU" sz="14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35530290"/>
                  </a:ext>
                </a:extLst>
              </a:tr>
              <a:tr h="1197631"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47,2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/22,9 тыс. руб. 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</a:rPr>
                        <a:t>на 100 карт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solidFill>
                            <a:srgbClr val="FF0000"/>
                          </a:solidFill>
                        </a:rPr>
                        <a:t>46,7 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/22,7 тыс. руб.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</a:rPr>
                        <a:t>на 100 карт </a:t>
                      </a:r>
                    </a:p>
                    <a:p>
                      <a:pPr algn="l"/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Снижение на 1% </a:t>
                      </a:r>
                      <a:r>
                        <a:rPr lang="ru-RU" sz="1400" b="0" dirty="0" smtClean="0">
                          <a:solidFill>
                            <a:srgbClr val="FF0000"/>
                          </a:solidFill>
                        </a:rPr>
                        <a:t>за 3 кв. 2018г.</a:t>
                      </a:r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346363" y="3962400"/>
            <a:ext cx="11457709" cy="28956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388" indent="-179388" algn="ctr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 </a:t>
            </a:r>
          </a:p>
          <a:p>
            <a:pPr marL="179388" indent="-179388" algn="ctr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Реализовано:</a:t>
            </a:r>
          </a:p>
          <a:p>
            <a:pPr marL="179388" indent="-179388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1.</a:t>
            </a:r>
            <a:r>
              <a:rPr lang="ru-RU" sz="1400" dirty="0" smtClean="0">
                <a:solidFill>
                  <a:schemeClr val="dk1"/>
                </a:solidFill>
              </a:rPr>
              <a:t> анализ  причин удержаний штрафов, снижений финансирования по данным внешних экспертиз МЭЭ СМО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179388" indent="-179388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2.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мониторинг </a:t>
            </a:r>
            <a:r>
              <a:rPr lang="ru-RU" sz="1400" dirty="0" smtClean="0">
                <a:solidFill>
                  <a:schemeClr val="dk1"/>
                </a:solidFill>
              </a:rPr>
              <a:t>количества обращений, поступивших в МО в разрезе отделений с визуализацией на панели управления процессами для принятий мер по устранению первопричин. </a:t>
            </a:r>
          </a:p>
          <a:p>
            <a:pPr marL="179388" indent="-179388">
              <a:defRPr/>
            </a:pPr>
            <a:r>
              <a:rPr lang="ru-RU" sz="1400" dirty="0" smtClean="0">
                <a:solidFill>
                  <a:schemeClr val="dk1"/>
                </a:solidFill>
              </a:rPr>
              <a:t>3.</a:t>
            </a:r>
            <a:r>
              <a:rPr lang="ru-RU" sz="1400" dirty="0" smtClean="0">
                <a:solidFill>
                  <a:schemeClr val="tx1"/>
                </a:solidFill>
              </a:rPr>
              <a:t> критерии оценки эффективности деятельности каждого специалиста</a:t>
            </a:r>
          </a:p>
          <a:p>
            <a:pPr marL="179388" indent="-179388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4.</a:t>
            </a:r>
            <a:r>
              <a:rPr lang="ru-RU" sz="1400" dirty="0" smtClean="0">
                <a:solidFill>
                  <a:schemeClr val="dk1"/>
                </a:solidFill>
              </a:rPr>
              <a:t>  Разработка  чек – листов по качеству оформления амбулаторной карты для каждого вида целевой экспертизы</a:t>
            </a:r>
          </a:p>
          <a:p>
            <a:pPr marL="179388" indent="-179388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5.проведение аудита по </a:t>
            </a:r>
            <a:r>
              <a:rPr lang="ru-RU" sz="1400" dirty="0" err="1" smtClean="0">
                <a:solidFill>
                  <a:schemeClr val="tx1"/>
                </a:solidFill>
              </a:rPr>
              <a:t>чек-листам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179388" indent="-179388"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7.Обновление стандарта при выявлении несоответствия  или недостатков предыдущего стандарта</a:t>
            </a:r>
          </a:p>
          <a:p>
            <a:pPr marL="179388" indent="-179388" algn="ctr">
              <a:defRPr/>
            </a:pPr>
            <a:r>
              <a:rPr lang="ru-RU" sz="1400" b="1" dirty="0" smtClean="0">
                <a:solidFill>
                  <a:schemeClr val="tx1"/>
                </a:solidFill>
              </a:rPr>
              <a:t>Планируется:</a:t>
            </a:r>
          </a:p>
          <a:p>
            <a:pPr marL="342900" indent="-342900" algn="just">
              <a:buAutoNum type="arabicPeriod"/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Внедрение системы принятия решений в МИС.</a:t>
            </a:r>
          </a:p>
          <a:p>
            <a:pPr marL="342900" indent="-342900" algn="just">
              <a:buAutoNum type="arabicPeriod" startAt="2"/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Внедрение порядка стимулирования  случаев 100% качества, увеличивающего    оплату труда по установленным критериям.</a:t>
            </a:r>
          </a:p>
          <a:p>
            <a:pPr marL="179388" indent="-179388">
              <a:defRPr/>
            </a:pPr>
            <a:endParaRPr lang="ru-RU" sz="14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sz="1600" b="1" dirty="0" smtClean="0">
              <a:solidFill>
                <a:schemeClr val="tx1"/>
              </a:solidFill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5. КАЧЕСТВО МЕДИЦИНСКОЙ ПОМОЩИ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6806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7155" y="500353"/>
            <a:ext cx="7290624" cy="1143000"/>
          </a:xfrm>
        </p:spPr>
        <p:txBody>
          <a:bodyPr>
            <a:normAutofit/>
          </a:bodyPr>
          <a:lstStyle/>
          <a:p>
            <a:r>
              <a:rPr lang="ru-RU" sz="21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Детализация </a:t>
            </a:r>
            <a:r>
              <a:rPr lang="ru-RU" sz="2100" b="1" dirty="0" smtClean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дефектов</a:t>
            </a:r>
            <a:endParaRPr lang="ru-RU" sz="2100" b="1" dirty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0" y="1161061"/>
            <a:ext cx="4252402" cy="3189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001" y="1218257"/>
            <a:ext cx="4176143" cy="3132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02" y="3599411"/>
            <a:ext cx="3612976" cy="2709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631739469"/>
              </p:ext>
            </p:extLst>
          </p:nvPr>
        </p:nvGraphicFramePr>
        <p:xfrm>
          <a:off x="3306366" y="3889046"/>
          <a:ext cx="4673852" cy="29689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7600" y="1595208"/>
            <a:ext cx="3240794" cy="45837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5. КАЧЕСТВО МЕДИЦИНСКОЙ ПОМОЩИ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21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63219" y="4227662"/>
            <a:ext cx="3456000" cy="249381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6.1.</a:t>
            </a:r>
          </a:p>
          <a:p>
            <a:pPr>
              <a:defRPr/>
            </a:pPr>
            <a:r>
              <a:rPr lang="ru-RU" dirty="0" smtClean="0">
                <a:solidFill>
                  <a:schemeClr val="tx1"/>
                </a:solidFill>
              </a:rPr>
              <a:t>Проводится ежедневный мониторинг своевременного приема </a:t>
            </a:r>
            <a:r>
              <a:rPr lang="ru-RU" dirty="0">
                <a:solidFill>
                  <a:schemeClr val="tx1"/>
                </a:solidFill>
              </a:rPr>
              <a:t>пациентов  врачами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и по предварительной </a:t>
            </a:r>
            <a:r>
              <a:rPr lang="ru-RU" dirty="0" smtClean="0">
                <a:solidFill>
                  <a:schemeClr val="tx1"/>
                </a:solidFill>
              </a:rPr>
              <a:t>записи мед/сестрами кабинетов</a:t>
            </a:r>
          </a:p>
          <a:p>
            <a:pPr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861080"/>
              </p:ext>
            </p:extLst>
          </p:nvPr>
        </p:nvGraphicFramePr>
        <p:xfrm>
          <a:off x="29686" y="1016531"/>
          <a:ext cx="12132623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4641">
                  <a:extLst>
                    <a:ext uri="{9D8B030D-6E8A-4147-A177-3AD203B41FA5}">
                      <a16:colId xmlns:a16="http://schemas.microsoft.com/office/drawing/2014/main" xmlns="" val="3302857913"/>
                    </a:ext>
                  </a:extLst>
                </a:gridCol>
                <a:gridCol w="4738255">
                  <a:extLst>
                    <a:ext uri="{9D8B030D-6E8A-4147-A177-3AD203B41FA5}">
                      <a16:colId xmlns:a16="http://schemas.microsoft.com/office/drawing/2014/main" xmlns="" val="2658216520"/>
                    </a:ext>
                  </a:extLst>
                </a:gridCol>
                <a:gridCol w="1233054">
                  <a:extLst>
                    <a:ext uri="{9D8B030D-6E8A-4147-A177-3AD203B41FA5}">
                      <a16:colId xmlns:a16="http://schemas.microsoft.com/office/drawing/2014/main" xmlns="" val="3631799360"/>
                    </a:ext>
                  </a:extLst>
                </a:gridCol>
                <a:gridCol w="1260764">
                  <a:extLst>
                    <a:ext uri="{9D8B030D-6E8A-4147-A177-3AD203B41FA5}">
                      <a16:colId xmlns:a16="http://schemas.microsoft.com/office/drawing/2014/main" xmlns="" val="2300777426"/>
                    </a:ext>
                  </a:extLst>
                </a:gridCol>
                <a:gridCol w="2865909">
                  <a:extLst>
                    <a:ext uri="{9D8B030D-6E8A-4147-A177-3AD203B41FA5}">
                      <a16:colId xmlns:a16="http://schemas.microsoft.com/office/drawing/2014/main" xmlns="" val="731875755"/>
                    </a:ext>
                  </a:extLst>
                </a:gridCol>
              </a:tblGrid>
              <a:tr h="56436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Наименование МО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Показатель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Исходное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состояние  03.08.2018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Текущее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состоянии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15.03.2019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Значение критерия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35473418"/>
                  </a:ext>
                </a:extLst>
              </a:tr>
              <a:tr h="842749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+mn-lt"/>
                        </a:rPr>
                        <a:t>ГБУЗ «Городская поликлиника №1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»/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ГАУЗ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+mn-lt"/>
                        </a:rPr>
                        <a:t>«Городская поликлиника №2»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6.1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Обеспечение амбулаторного приема плановых пациентов врачами строго по времени и по предварительной записи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+mn-lt"/>
                        </a:rPr>
                        <a:t>61/67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67/86,2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 - вовремя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78/93,4- по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записи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 менее 90% - доля посещений по установленному времени; </a:t>
                      </a:r>
                    </a:p>
                    <a:p>
                      <a:pPr algn="just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 менее 90 % - доля посещений по предварительной записи.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35530290"/>
                  </a:ext>
                </a:extLst>
              </a:tr>
              <a:tr h="62376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6.2 Обеспечение удаленной записи на прием в медицинские организации 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+mn-lt"/>
                        </a:rPr>
                        <a:t>67/67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68/71,6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Доля записей, произведенных без посещения поликлиники, составляет не менее 50%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0247726"/>
                  </a:ext>
                </a:extLst>
              </a:tr>
              <a:tr h="625129">
                <a:tc vMerge="1">
                  <a:txBody>
                    <a:bodyPr/>
                    <a:lstStyle/>
                    <a:p>
                      <a:endParaRPr lang="ru-RU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6.3 Обеспечение выполнения профилактического осмотра и/или первого этапа диспансеризации взрослого населения за минимальное количество посещений 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+mn-lt"/>
                        </a:rPr>
                        <a:t>3/4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+mn-lt"/>
                        </a:rPr>
                        <a:t>2/2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 более 3 (трех) посещений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5" name="Скругленный прямоугольник 14"/>
          <p:cNvSpPr/>
          <p:nvPr/>
        </p:nvSpPr>
        <p:spPr>
          <a:xfrm>
            <a:off x="4258488" y="4241517"/>
            <a:ext cx="3456000" cy="247996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3525" indent="-263525"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6.2.</a:t>
            </a:r>
          </a:p>
          <a:p>
            <a:pPr>
              <a:defRPr/>
            </a:pPr>
            <a:r>
              <a:rPr lang="ru-RU" dirty="0" smtClean="0">
                <a:solidFill>
                  <a:schemeClr val="tx1"/>
                </a:solidFill>
              </a:rPr>
              <a:t>Удаленная запись на прием к врачу  осуществляется через:</a:t>
            </a:r>
          </a:p>
          <a:p>
            <a:pPr marL="263525" lvl="1" indent="-263525"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call</a:t>
            </a:r>
            <a:r>
              <a:rPr lang="ru-RU" dirty="0" smtClean="0">
                <a:solidFill>
                  <a:schemeClr val="tx1"/>
                </a:solidFill>
              </a:rPr>
              <a:t> центр;</a:t>
            </a:r>
          </a:p>
          <a:p>
            <a:pPr marL="263525" lvl="1" indent="-263525"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</a:rPr>
              <a:t>портал </a:t>
            </a:r>
            <a:r>
              <a:rPr lang="en-US" dirty="0" smtClean="0">
                <a:solidFill>
                  <a:schemeClr val="tx1"/>
                </a:solidFill>
              </a:rPr>
              <a:t>gosuslugi.ru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  <a:endParaRPr lang="en-US" dirty="0" smtClean="0">
              <a:solidFill>
                <a:schemeClr val="tx1"/>
              </a:solidFill>
            </a:endParaRPr>
          </a:p>
          <a:p>
            <a:pPr marL="263525" lvl="1" indent="-263525"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</a:rPr>
              <a:t>портал </a:t>
            </a:r>
            <a:r>
              <a:rPr lang="en-US" dirty="0" smtClean="0">
                <a:solidFill>
                  <a:schemeClr val="tx1"/>
                </a:solidFill>
              </a:rPr>
              <a:t>registratura03.ru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  <a:endParaRPr lang="en-US" dirty="0" smtClean="0">
              <a:solidFill>
                <a:schemeClr val="tx1"/>
              </a:solidFill>
            </a:endParaRPr>
          </a:p>
          <a:p>
            <a:pPr marL="263525" lvl="1" indent="-263525"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</a:rPr>
              <a:t>терминал </a:t>
            </a:r>
            <a:r>
              <a:rPr lang="ru-RU" dirty="0" err="1" smtClean="0">
                <a:solidFill>
                  <a:schemeClr val="tx1"/>
                </a:solidFill>
              </a:rPr>
              <a:t>самозаписи</a:t>
            </a:r>
            <a:r>
              <a:rPr lang="ru-RU" b="1" dirty="0" smtClean="0">
                <a:solidFill>
                  <a:schemeClr val="tx1"/>
                </a:solidFill>
              </a:rPr>
              <a:t>;</a:t>
            </a:r>
          </a:p>
          <a:p>
            <a:pPr marL="263525" lvl="1" indent="-263525"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</a:rPr>
              <a:t>На приеме у врача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953757" y="4255371"/>
            <a:ext cx="3808752" cy="24384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defRPr/>
            </a:pPr>
            <a:r>
              <a:rPr lang="ru-RU" dirty="0" smtClean="0">
                <a:solidFill>
                  <a:schemeClr val="tx1"/>
                </a:solidFill>
              </a:rPr>
              <a:t>                              6.3  </a:t>
            </a:r>
          </a:p>
          <a:p>
            <a:pPr algn="just">
              <a:defRPr/>
            </a:pPr>
            <a:r>
              <a:rPr lang="ru-RU" dirty="0" smtClean="0">
                <a:solidFill>
                  <a:schemeClr val="tx1"/>
                </a:solidFill>
              </a:rPr>
              <a:t>Организация отдельного  блока ОМП и маршрутизация пациентов позволяют снизить количество посещений </a:t>
            </a:r>
            <a:r>
              <a:rPr lang="ru-RU" dirty="0">
                <a:solidFill>
                  <a:schemeClr val="tx1"/>
                </a:solidFill>
              </a:rPr>
              <a:t>пациентов </a:t>
            </a:r>
            <a:r>
              <a:rPr lang="ru-RU" dirty="0" smtClean="0">
                <a:solidFill>
                  <a:schemeClr val="tx1"/>
                </a:solidFill>
              </a:rPr>
              <a:t>в поликлинике для прохождения диспансеризации </a:t>
            </a:r>
            <a:r>
              <a:rPr lang="ru-RU" dirty="0">
                <a:solidFill>
                  <a:schemeClr val="tx1"/>
                </a:solidFill>
              </a:rPr>
              <a:t>и  </a:t>
            </a:r>
            <a:r>
              <a:rPr lang="ru-RU" dirty="0" err="1" smtClean="0">
                <a:solidFill>
                  <a:schemeClr val="tx1"/>
                </a:solidFill>
              </a:rPr>
              <a:t>профосмотров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6. ДОСТУПНОСТЬ МЕДИЦИНСКОЙ ПОМОЩИ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34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8"/>
          <p:cNvSpPr>
            <a:spLocks noChangeArrowheads="1"/>
          </p:cNvSpPr>
          <p:nvPr/>
        </p:nvSpPr>
        <p:spPr bwMode="gray">
          <a:xfrm>
            <a:off x="1517905" y="100015"/>
            <a:ext cx="632764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6. ДОСТУПНОСТЬ МЕДИЦИНСКОЙ ПОМОЩИ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  <p:sp>
        <p:nvSpPr>
          <p:cNvPr id="15" name="Подзаголовок 11"/>
          <p:cNvSpPr txBox="1">
            <a:spLocks/>
          </p:cNvSpPr>
          <p:nvPr/>
        </p:nvSpPr>
        <p:spPr>
          <a:xfrm>
            <a:off x="249382" y="956270"/>
            <a:ext cx="7806481" cy="5901730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% записей обеспеченных удаленно,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без посещения поликлиники</a:t>
            </a:r>
          </a:p>
          <a:p>
            <a:pPr algn="just"/>
            <a:r>
              <a:rPr lang="ru-RU" sz="1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</a:t>
            </a:r>
          </a:p>
          <a:p>
            <a:pPr algn="just"/>
            <a:r>
              <a:rPr lang="ru-RU" sz="1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03.08.2018г. – 59,1%                   15.03.2019г. -70,0%</a:t>
            </a:r>
            <a:endParaRPr lang="ru-RU" sz="1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1944069511"/>
              </p:ext>
            </p:extLst>
          </p:nvPr>
        </p:nvGraphicFramePr>
        <p:xfrm>
          <a:off x="3200401" y="2350008"/>
          <a:ext cx="3959352" cy="4507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7661691"/>
              </p:ext>
            </p:extLst>
          </p:nvPr>
        </p:nvGraphicFramePr>
        <p:xfrm>
          <a:off x="7992473" y="3103410"/>
          <a:ext cx="4136136" cy="25603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787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787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7871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80432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Врачи </a:t>
                      </a:r>
                    </a:p>
                    <a:p>
                      <a:pPr algn="ctr"/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Прием пациента врачами строго по времени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Прием пациента  врачами по предварительной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</a:rPr>
                        <a:t> записи</a:t>
                      </a:r>
                    </a:p>
                    <a:p>
                      <a:pPr algn="ctr"/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9807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Терапевт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89,1%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89%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9807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Невролог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88,4%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95,2%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9807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Офтальмолог 1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83,9%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94,7%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9807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Офтальмолог 2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85%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96%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3436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Офтальмолог 3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86,1%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93%</a:t>
                      </a:r>
                    </a:p>
                    <a:p>
                      <a:pPr algn="ctr"/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910436" y="5599938"/>
            <a:ext cx="6107224" cy="129266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</a:rPr>
              <a:t>Целевой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</a:rPr>
              <a:t>показатель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</a:rPr>
              <a:t>«Доля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</a:rPr>
              <a:t>посещений в плановой форме в соответствии с установленным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</a:rPr>
              <a:t>временем и по предварительной записи»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</a:rPr>
              <a:t>ТФОМС РБ включен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</a:rPr>
              <a:t>в Порядок осуществления выплат стимулирующего характера МО с 01.01.2019 г. </a:t>
            </a:r>
          </a:p>
          <a:p>
            <a:endParaRPr lang="ru-RU" sz="1400" dirty="0"/>
          </a:p>
        </p:txBody>
      </p:sp>
      <p:graphicFrame>
        <p:nvGraphicFramePr>
          <p:cNvPr id="9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8811934"/>
              </p:ext>
            </p:extLst>
          </p:nvPr>
        </p:nvGraphicFramePr>
        <p:xfrm>
          <a:off x="7954676" y="386869"/>
          <a:ext cx="4136136" cy="25603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787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787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7871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602628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Врачи </a:t>
                      </a:r>
                    </a:p>
                    <a:p>
                      <a:pPr algn="ctr"/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Прием пациента врачами строго по времени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Прием пациента  врачами по предварительной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</a:rPr>
                        <a:t> записи</a:t>
                      </a:r>
                    </a:p>
                    <a:p>
                      <a:pPr algn="ctr"/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1367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Терапевт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62,2%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66,0%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1367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Невролог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54,1%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59,8%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1367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Офтальмолог 1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60,9%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75,0%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1367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Офтальмолог 2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59,0%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69,8%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8472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Офтальмолог 3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69,5%</a:t>
                      </a:r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70,9%</a:t>
                      </a:r>
                    </a:p>
                    <a:p>
                      <a:pPr algn="ctr"/>
                      <a:endParaRPr lang="ru-RU" sz="1200" b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9125228" y="41629"/>
            <a:ext cx="1728216" cy="39224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было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09229" y="2740599"/>
            <a:ext cx="1728216" cy="36047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Стало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1526836067"/>
              </p:ext>
            </p:extLst>
          </p:nvPr>
        </p:nvGraphicFramePr>
        <p:xfrm>
          <a:off x="401315" y="2350008"/>
          <a:ext cx="3236976" cy="2930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73693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861080"/>
              </p:ext>
            </p:extLst>
          </p:nvPr>
        </p:nvGraphicFramePr>
        <p:xfrm>
          <a:off x="29686" y="1016531"/>
          <a:ext cx="12132623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4641">
                  <a:extLst>
                    <a:ext uri="{9D8B030D-6E8A-4147-A177-3AD203B41FA5}">
                      <a16:colId xmlns:a16="http://schemas.microsoft.com/office/drawing/2014/main" xmlns="" val="3302857913"/>
                    </a:ext>
                  </a:extLst>
                </a:gridCol>
                <a:gridCol w="4738255">
                  <a:extLst>
                    <a:ext uri="{9D8B030D-6E8A-4147-A177-3AD203B41FA5}">
                      <a16:colId xmlns:a16="http://schemas.microsoft.com/office/drawing/2014/main" xmlns="" val="2658216520"/>
                    </a:ext>
                  </a:extLst>
                </a:gridCol>
                <a:gridCol w="1233054">
                  <a:extLst>
                    <a:ext uri="{9D8B030D-6E8A-4147-A177-3AD203B41FA5}">
                      <a16:colId xmlns:a16="http://schemas.microsoft.com/office/drawing/2014/main" xmlns="" val="3631799360"/>
                    </a:ext>
                  </a:extLst>
                </a:gridCol>
                <a:gridCol w="1260764">
                  <a:extLst>
                    <a:ext uri="{9D8B030D-6E8A-4147-A177-3AD203B41FA5}">
                      <a16:colId xmlns:a16="http://schemas.microsoft.com/office/drawing/2014/main" xmlns="" val="2300777426"/>
                    </a:ext>
                  </a:extLst>
                </a:gridCol>
                <a:gridCol w="2865909">
                  <a:extLst>
                    <a:ext uri="{9D8B030D-6E8A-4147-A177-3AD203B41FA5}">
                      <a16:colId xmlns:a16="http://schemas.microsoft.com/office/drawing/2014/main" xmlns="" val="731875755"/>
                    </a:ext>
                  </a:extLst>
                </a:gridCol>
              </a:tblGrid>
              <a:tr h="56436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Наименование МО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Показатель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Исходное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состояние  03.08.2018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Текущее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состоянии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15.03.2019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Значение критерия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35473418"/>
                  </a:ext>
                </a:extLst>
              </a:tr>
              <a:tr h="6251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+mn-lt"/>
                        </a:rPr>
                        <a:t>ГБУЗ «Городская поликлиника №1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»/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ГАУЗ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+mn-lt"/>
                        </a:rPr>
                        <a:t>«Городская поликлиника №2»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6.3 Обеспечение выполнения профилактического осмотра и/или первого этапа диспансеризации взрослого населения за минимальное количество посещений 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+mn-lt"/>
                        </a:rPr>
                        <a:t>3/4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+mn-lt"/>
                        </a:rPr>
                        <a:t>2/2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 более 3 (трех) посещений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6" name="Скругленный прямоугольник 15"/>
          <p:cNvSpPr/>
          <p:nvPr/>
        </p:nvSpPr>
        <p:spPr>
          <a:xfrm>
            <a:off x="8437418" y="3408217"/>
            <a:ext cx="3435927" cy="3075709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defRPr/>
            </a:pPr>
            <a:r>
              <a:rPr lang="ru-RU" dirty="0" smtClean="0">
                <a:solidFill>
                  <a:schemeClr val="tx1"/>
                </a:solidFill>
              </a:rPr>
              <a:t>                               </a:t>
            </a:r>
          </a:p>
          <a:p>
            <a:pPr algn="just">
              <a:defRPr/>
            </a:pPr>
            <a:r>
              <a:rPr lang="ru-RU" dirty="0" smtClean="0">
                <a:solidFill>
                  <a:schemeClr val="tx1"/>
                </a:solidFill>
              </a:rPr>
              <a:t>Организация отдельного  блока ОМП и маршрутизация пациентов позволяют снизить количество посещений </a:t>
            </a:r>
            <a:r>
              <a:rPr lang="ru-RU" dirty="0">
                <a:solidFill>
                  <a:schemeClr val="tx1"/>
                </a:solidFill>
              </a:rPr>
              <a:t>пациентов </a:t>
            </a:r>
            <a:r>
              <a:rPr lang="ru-RU" dirty="0" smtClean="0">
                <a:solidFill>
                  <a:schemeClr val="tx1"/>
                </a:solidFill>
              </a:rPr>
              <a:t>в поликлинике для прохождения диспансеризации </a:t>
            </a:r>
            <a:r>
              <a:rPr lang="ru-RU" dirty="0">
                <a:solidFill>
                  <a:schemeClr val="tx1"/>
                </a:solidFill>
              </a:rPr>
              <a:t>и  </a:t>
            </a:r>
            <a:r>
              <a:rPr lang="ru-RU" dirty="0" err="1" smtClean="0">
                <a:solidFill>
                  <a:schemeClr val="tx1"/>
                </a:solidFill>
              </a:rPr>
              <a:t>профосмотров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6. ДОСТУПНОСТЬ МЕДИЦИНСКОЙ ПОМОЩИ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  <p:graphicFrame>
        <p:nvGraphicFramePr>
          <p:cNvPr id="11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3426343"/>
              </p:ext>
            </p:extLst>
          </p:nvPr>
        </p:nvGraphicFramePr>
        <p:xfrm>
          <a:off x="429492" y="3131820"/>
          <a:ext cx="7924799" cy="3486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9134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409146"/>
              </p:ext>
            </p:extLst>
          </p:nvPr>
        </p:nvGraphicFramePr>
        <p:xfrm>
          <a:off x="99831" y="919543"/>
          <a:ext cx="11985290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4935">
                  <a:extLst>
                    <a:ext uri="{9D8B030D-6E8A-4147-A177-3AD203B41FA5}">
                      <a16:colId xmlns:a16="http://schemas.microsoft.com/office/drawing/2014/main" xmlns="" val="3302857913"/>
                    </a:ext>
                  </a:extLst>
                </a:gridCol>
                <a:gridCol w="3817353">
                  <a:extLst>
                    <a:ext uri="{9D8B030D-6E8A-4147-A177-3AD203B41FA5}">
                      <a16:colId xmlns:a16="http://schemas.microsoft.com/office/drawing/2014/main" xmlns="" val="2658216520"/>
                    </a:ext>
                  </a:extLst>
                </a:gridCol>
                <a:gridCol w="1083971">
                  <a:extLst>
                    <a:ext uri="{9D8B030D-6E8A-4147-A177-3AD203B41FA5}">
                      <a16:colId xmlns:a16="http://schemas.microsoft.com/office/drawing/2014/main" xmlns="" val="3631799360"/>
                    </a:ext>
                  </a:extLst>
                </a:gridCol>
                <a:gridCol w="1243720">
                  <a:extLst>
                    <a:ext uri="{9D8B030D-6E8A-4147-A177-3AD203B41FA5}">
                      <a16:colId xmlns:a16="http://schemas.microsoft.com/office/drawing/2014/main" xmlns="" val="2300777426"/>
                    </a:ext>
                  </a:extLst>
                </a:gridCol>
                <a:gridCol w="3945311">
                  <a:extLst>
                    <a:ext uri="{9D8B030D-6E8A-4147-A177-3AD203B41FA5}">
                      <a16:colId xmlns:a16="http://schemas.microsoft.com/office/drawing/2014/main" xmlns="" val="731875755"/>
                    </a:ext>
                  </a:extLst>
                </a:gridCol>
              </a:tblGrid>
              <a:tr h="65112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Наименование МО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Показатель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Исходное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состояние</a:t>
                      </a:r>
                    </a:p>
                    <a:p>
                      <a:pPr algn="ctr"/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03.08.2018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Текущее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состояние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15.03.19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Значение критерия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35473418"/>
                  </a:ext>
                </a:extLst>
              </a:tr>
              <a:tr h="11665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ГБУЗ «Городская поликлиника №1»/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ГАУЗ «Городская поликлиника №2»</a:t>
                      </a:r>
                    </a:p>
                    <a:p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7.1 Вовлеченность руководителей медицинских организаций и их заместителей во внедрение бережливых технологий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0/0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5/6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 менее 1 проекта по улучшению в год у каждого руководителя МО и его заместителей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35530290"/>
                  </a:ext>
                </a:extLst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99831" y="3352253"/>
            <a:ext cx="5746787" cy="342409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defRPr/>
            </a:pPr>
            <a:r>
              <a:rPr lang="ru-RU" u="sng" dirty="0" smtClean="0">
                <a:solidFill>
                  <a:schemeClr val="tx1"/>
                </a:solidFill>
              </a:rPr>
              <a:t>Реализовано:</a:t>
            </a:r>
          </a:p>
          <a:p>
            <a:pPr lvl="0">
              <a:spcBef>
                <a:spcPct val="20000"/>
              </a:spcBef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1.Оптимизация работы терапевта, офтальмолога,    невролога на приеме    </a:t>
            </a:r>
          </a:p>
          <a:p>
            <a:pPr lvl="0" algn="just">
              <a:spcBef>
                <a:spcPct val="20000"/>
              </a:spcBef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2.Оптимизация процесса медицинского освидетельствования граждан, подлежащих ППГВУ</a:t>
            </a:r>
          </a:p>
          <a:p>
            <a:pPr lvl="0" algn="just"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3.Оптимизация маршрута при подготовке для  проведения плановой </a:t>
            </a:r>
            <a:r>
              <a:rPr lang="ru-RU" sz="1600" dirty="0" err="1" smtClean="0">
                <a:solidFill>
                  <a:schemeClr val="tx1"/>
                </a:solidFill>
              </a:rPr>
              <a:t>коронарографии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</a:p>
          <a:p>
            <a:pPr lvl="0" algn="just"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В процессе:</a:t>
            </a:r>
          </a:p>
          <a:p>
            <a:pPr lvl="0" algn="just">
              <a:spcBef>
                <a:spcPct val="20000"/>
              </a:spcBef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4. Управление запасами</a:t>
            </a:r>
          </a:p>
          <a:p>
            <a:pPr lvl="0" algn="just">
              <a:spcBef>
                <a:spcPct val="20000"/>
              </a:spcBef>
            </a:pPr>
            <a:r>
              <a:rPr lang="ru-RU" sz="1600" dirty="0" smtClean="0">
                <a:solidFill>
                  <a:schemeClr val="tx1"/>
                </a:solidFill>
              </a:rPr>
              <a:t>5.Внедрение принципа всеобщего ухода и обслуживания оборудования , в отделении функциональной диагностики ГБУЗ «Городская поликлиника №1»</a:t>
            </a:r>
          </a:p>
          <a:p>
            <a:pPr lvl="0" algn="just">
              <a:defRPr/>
            </a:pPr>
            <a:endParaRPr lang="ru-RU" sz="16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961412" y="3294618"/>
            <a:ext cx="6123709" cy="3539368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388" indent="-179388" algn="just"/>
            <a:endParaRPr lang="ru-RU" sz="1600" dirty="0" smtClean="0">
              <a:solidFill>
                <a:schemeClr val="tx1"/>
              </a:solidFill>
            </a:endParaRPr>
          </a:p>
          <a:p>
            <a:pPr marL="179388" indent="-179388" algn="just"/>
            <a:r>
              <a:rPr lang="ru-RU" sz="1600" dirty="0" smtClean="0">
                <a:solidFill>
                  <a:schemeClr val="tx1"/>
                </a:solidFill>
              </a:rPr>
              <a:t>Реализовано:</a:t>
            </a:r>
          </a:p>
          <a:p>
            <a:pPr marL="179388" indent="-179388" algn="just">
              <a:buFont typeface="+mj-lt"/>
              <a:buAutoNum type="arabicPeriod"/>
            </a:pPr>
            <a:r>
              <a:rPr lang="ru-RU" sz="1600" smtClean="0">
                <a:solidFill>
                  <a:schemeClr val="tx1"/>
                </a:solidFill>
              </a:rPr>
              <a:t>Оптимизация</a:t>
            </a:r>
            <a:r>
              <a:rPr lang="ru-RU" sz="1600" smtClean="0">
                <a:solidFill>
                  <a:srgbClr val="FF0000"/>
                </a:solidFill>
              </a:rPr>
              <a:t> </a:t>
            </a:r>
            <a:r>
              <a:rPr lang="ru-RU" sz="1600" smtClean="0">
                <a:solidFill>
                  <a:schemeClr val="tx1"/>
                </a:solidFill>
              </a:rPr>
              <a:t>процесса  </a:t>
            </a:r>
            <a:r>
              <a:rPr lang="ru-RU" sz="1600" dirty="0" smtClean="0">
                <a:solidFill>
                  <a:schemeClr val="tx1"/>
                </a:solidFill>
              </a:rPr>
              <a:t>диспансеризации</a:t>
            </a:r>
          </a:p>
          <a:p>
            <a:pPr marL="179388" indent="-179388" algn="just">
              <a:buFont typeface="+mj-lt"/>
              <a:buAutoNum type="arabicPeriod"/>
            </a:pPr>
            <a:r>
              <a:rPr lang="ru-RU" sz="1600" dirty="0" smtClean="0">
                <a:solidFill>
                  <a:schemeClr val="tx1"/>
                </a:solidFill>
              </a:rPr>
              <a:t>Совершенствование проведения медицинских осмотров лиц, работающих  во вредных условиях труда</a:t>
            </a:r>
          </a:p>
          <a:p>
            <a:pPr marL="179388" indent="-179388" algn="just">
              <a:buFont typeface="+mj-lt"/>
              <a:buAutoNum type="arabicPeriod"/>
            </a:pPr>
            <a:r>
              <a:rPr lang="ru-RU" sz="1600" dirty="0" smtClean="0">
                <a:solidFill>
                  <a:schemeClr val="tx1"/>
                </a:solidFill>
              </a:rPr>
              <a:t>Интенсификация системы предварительной записи на амбулаторный прием .</a:t>
            </a:r>
          </a:p>
          <a:p>
            <a:pPr marL="179388" indent="-179388" algn="just"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В процессе:</a:t>
            </a:r>
          </a:p>
          <a:p>
            <a:pPr marL="179388" indent="-179388" algn="just"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4.Повышение эффективности управления запасами лекарственных препаратов в дневном стационаре</a:t>
            </a:r>
          </a:p>
          <a:p>
            <a:pPr marL="179388" indent="-179388" algn="just"/>
            <a:r>
              <a:rPr lang="ru-RU" sz="1600" dirty="0" smtClean="0">
                <a:solidFill>
                  <a:schemeClr val="tx1"/>
                </a:solidFill>
              </a:rPr>
              <a:t>5.Систематизация документооборота в деятельности  </a:t>
            </a:r>
            <a:r>
              <a:rPr lang="ru-RU" sz="1600" dirty="0" err="1" smtClean="0">
                <a:solidFill>
                  <a:schemeClr val="tx1"/>
                </a:solidFill>
              </a:rPr>
              <a:t>клинико</a:t>
            </a:r>
            <a:r>
              <a:rPr lang="ru-RU" sz="1600" dirty="0" smtClean="0">
                <a:solidFill>
                  <a:schemeClr val="tx1"/>
                </a:solidFill>
              </a:rPr>
              <a:t>- экспертной комиссии</a:t>
            </a:r>
          </a:p>
          <a:p>
            <a:pPr marL="179388" indent="-179388" algn="just"/>
            <a:r>
              <a:rPr lang="ru-RU" sz="1600" dirty="0" smtClean="0">
                <a:solidFill>
                  <a:schemeClr val="tx1"/>
                </a:solidFill>
              </a:rPr>
              <a:t>6.Сокращение сроков выдачи заключений для оформления  направления  за пределы МО</a:t>
            </a:r>
          </a:p>
          <a:p>
            <a:pPr lvl="0" algn="just">
              <a:defRPr/>
            </a:pP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41716" y="2925286"/>
            <a:ext cx="10069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Городская поликлиника №1                                                            Городская поликлиника №2</a:t>
            </a:r>
            <a:endParaRPr lang="ru-RU" dirty="0"/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7. ВОВЛЕЧЕННОСТЬ ПЕРСОНАЛА В УЛУЧШЕНИЯ ПРОЦЕССОВ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9802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10661"/>
              </p:ext>
            </p:extLst>
          </p:nvPr>
        </p:nvGraphicFramePr>
        <p:xfrm>
          <a:off x="87956" y="883918"/>
          <a:ext cx="11985290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4935">
                  <a:extLst>
                    <a:ext uri="{9D8B030D-6E8A-4147-A177-3AD203B41FA5}">
                      <a16:colId xmlns:a16="http://schemas.microsoft.com/office/drawing/2014/main" xmlns="" val="3302857913"/>
                    </a:ext>
                  </a:extLst>
                </a:gridCol>
                <a:gridCol w="3817353">
                  <a:extLst>
                    <a:ext uri="{9D8B030D-6E8A-4147-A177-3AD203B41FA5}">
                      <a16:colId xmlns:a16="http://schemas.microsoft.com/office/drawing/2014/main" xmlns="" val="2658216520"/>
                    </a:ext>
                  </a:extLst>
                </a:gridCol>
                <a:gridCol w="1083971">
                  <a:extLst>
                    <a:ext uri="{9D8B030D-6E8A-4147-A177-3AD203B41FA5}">
                      <a16:colId xmlns:a16="http://schemas.microsoft.com/office/drawing/2014/main" xmlns="" val="3631799360"/>
                    </a:ext>
                  </a:extLst>
                </a:gridCol>
                <a:gridCol w="1243720">
                  <a:extLst>
                    <a:ext uri="{9D8B030D-6E8A-4147-A177-3AD203B41FA5}">
                      <a16:colId xmlns:a16="http://schemas.microsoft.com/office/drawing/2014/main" xmlns="" val="2300777426"/>
                    </a:ext>
                  </a:extLst>
                </a:gridCol>
                <a:gridCol w="3945311">
                  <a:extLst>
                    <a:ext uri="{9D8B030D-6E8A-4147-A177-3AD203B41FA5}">
                      <a16:colId xmlns:a16="http://schemas.microsoft.com/office/drawing/2014/main" xmlns="" val="731875755"/>
                    </a:ext>
                  </a:extLst>
                </a:gridCol>
              </a:tblGrid>
              <a:tr h="56397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Наименование МО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Показатель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Исходное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состояние</a:t>
                      </a:r>
                    </a:p>
                    <a:p>
                      <a:pPr algn="ctr"/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03.08.2018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Текущее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состояние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15.03.19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Значение критерия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35473418"/>
                  </a:ext>
                </a:extLst>
              </a:tr>
              <a:tr h="8014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ГБУЗ «Городская поликлиника №1»/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ГАУЗ «Городская поликлиника №2»</a:t>
                      </a:r>
                    </a:p>
                    <a:p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7.2 Работа системы подачи и реализации предложений по улучшению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0/0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30/32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Доля реализованных улучшений от принятых предложений составляет не менее 30%, с увеличением на 5% ежегодно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0247726"/>
                  </a:ext>
                </a:extLst>
              </a:tr>
            </a:tbl>
          </a:graphicData>
        </a:graphic>
      </p:graphicFrame>
      <p:pic>
        <p:nvPicPr>
          <p:cNvPr id="12" name="Picture 4" descr="C:\Users\B5C5~1\AppData\Local\Temp\IMG-7d11d372d155f1145d246f3771db36fe-V.jpg"/>
          <p:cNvPicPr>
            <a:picLocks noChangeAspect="1" noChangeArrowheads="1"/>
          </p:cNvPicPr>
          <p:nvPr/>
        </p:nvPicPr>
        <p:blipFill>
          <a:blip r:embed="rId2" cstate="print"/>
          <a:srcRect b="31838"/>
          <a:stretch>
            <a:fillRect/>
          </a:stretch>
        </p:blipFill>
        <p:spPr bwMode="auto">
          <a:xfrm>
            <a:off x="164278" y="2978727"/>
            <a:ext cx="3742704" cy="3816000"/>
          </a:xfrm>
          <a:prstGeom prst="rect">
            <a:avLst/>
          </a:prstGeom>
          <a:noFill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3677" y="3037084"/>
            <a:ext cx="3040946" cy="3744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4369132" y="3048000"/>
            <a:ext cx="4142508" cy="362989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Реализовано:</a:t>
            </a:r>
          </a:p>
          <a:p>
            <a:pPr marL="342900" indent="-342900"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</a:rPr>
              <a:t>Разработана система подачи и реализации предложений по улучшению</a:t>
            </a:r>
          </a:p>
          <a:p>
            <a:pPr marL="342900" indent="-342900"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</a:rPr>
              <a:t>Проводится  анкетирование пациентов и медицинских работников</a:t>
            </a:r>
          </a:p>
          <a:p>
            <a:pPr marL="342900" indent="-342900"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</a:rPr>
              <a:t>Размещение  листов проблем/предложений  для пациентов  в  зонах комфорта </a:t>
            </a:r>
          </a:p>
          <a:p>
            <a:pPr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7. ВОВЛЕЧЕННОСТЬ ПЕРСОНАЛА В УЛУЧШЕНИЯ ПРОЦЕССОВ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980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Рисунок 43">
            <a:extLst>
              <a:ext uri="{FF2B5EF4-FFF2-40B4-BE49-F238E27FC236}">
                <a16:creationId xmlns:a16="http://schemas.microsoft.com/office/drawing/2014/main" xmlns="" id="{AF2E54A6-29D1-4A20-BB86-9578D92C06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642" y="2814447"/>
            <a:ext cx="1074420" cy="923330"/>
          </a:xfrm>
          <a:prstGeom prst="rect">
            <a:avLst/>
          </a:prstGeom>
        </p:spPr>
      </p:pic>
      <p:sp>
        <p:nvSpPr>
          <p:cNvPr id="63491" name="AutoShape 3"/>
          <p:cNvSpPr>
            <a:spLocks noChangeArrowheads="1"/>
          </p:cNvSpPr>
          <p:nvPr/>
        </p:nvSpPr>
        <p:spPr bwMode="gray">
          <a:xfrm>
            <a:off x="4203701" y="1026517"/>
            <a:ext cx="3390900" cy="792000"/>
          </a:xfrm>
          <a:prstGeom prst="roundRect">
            <a:avLst>
              <a:gd name="adj" fmla="val 12699"/>
            </a:avLst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txBody>
          <a:bodyPr wrap="none" anchor="ctr"/>
          <a:lstStyle/>
          <a:p>
            <a:endParaRPr lang="ru-RU" b="1" dirty="0"/>
          </a:p>
        </p:txBody>
      </p:sp>
      <p:sp>
        <p:nvSpPr>
          <p:cNvPr id="63494" name="Text Box 18"/>
          <p:cNvSpPr txBox="1">
            <a:spLocks noChangeArrowheads="1"/>
          </p:cNvSpPr>
          <p:nvPr/>
        </p:nvSpPr>
        <p:spPr bwMode="white">
          <a:xfrm>
            <a:off x="4506384" y="1103401"/>
            <a:ext cx="3060000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FFFFFF"/>
                </a:solidFill>
                <a:cs typeface="Arial" charset="0"/>
              </a:rPr>
              <a:t>КАЧЕСТВО ПРОСТРАНСТВА</a:t>
            </a:r>
            <a:endParaRPr lang="en-US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496" name="AutoShape 8"/>
          <p:cNvSpPr>
            <a:spLocks noChangeArrowheads="1"/>
          </p:cNvSpPr>
          <p:nvPr/>
        </p:nvSpPr>
        <p:spPr bwMode="gray">
          <a:xfrm>
            <a:off x="812801" y="2057400"/>
            <a:ext cx="3390900" cy="792000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folHlink">
                  <a:gamma/>
                  <a:shade val="69804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fol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3498" name="Text Box 18"/>
          <p:cNvSpPr txBox="1">
            <a:spLocks noChangeArrowheads="1"/>
          </p:cNvSpPr>
          <p:nvPr/>
        </p:nvSpPr>
        <p:spPr bwMode="white">
          <a:xfrm>
            <a:off x="1143701" y="2279572"/>
            <a:ext cx="306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FFFFFF"/>
                </a:solidFill>
                <a:cs typeface="Arial" charset="0"/>
              </a:rPr>
              <a:t>ПОТОКИ ПАЦИЕНТОВ </a:t>
            </a:r>
            <a:endParaRPr lang="en-US" sz="105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500" name="AutoShape 12"/>
          <p:cNvSpPr>
            <a:spLocks noChangeArrowheads="1"/>
          </p:cNvSpPr>
          <p:nvPr/>
        </p:nvSpPr>
        <p:spPr bwMode="gray">
          <a:xfrm>
            <a:off x="8557138" y="3245819"/>
            <a:ext cx="3325330" cy="792000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hlink">
                  <a:gamma/>
                  <a:shade val="79216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3502" name="Text Box 18"/>
          <p:cNvSpPr txBox="1">
            <a:spLocks noChangeArrowheads="1"/>
          </p:cNvSpPr>
          <p:nvPr/>
        </p:nvSpPr>
        <p:spPr bwMode="white">
          <a:xfrm>
            <a:off x="8622704" y="3279990"/>
            <a:ext cx="325976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FFFFFF"/>
                </a:solidFill>
                <a:cs typeface="Arial" charset="0"/>
              </a:rPr>
              <a:t>СТАНДАРТИЗАЦИЯ ПРОЦЕССОВ</a:t>
            </a:r>
            <a:endParaRPr lang="en-US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3504" name="AutoShape 16"/>
          <p:cNvSpPr>
            <a:spLocks noChangeArrowheads="1"/>
          </p:cNvSpPr>
          <p:nvPr/>
        </p:nvSpPr>
        <p:spPr bwMode="gray">
          <a:xfrm>
            <a:off x="7924801" y="2057400"/>
            <a:ext cx="3390900" cy="792000"/>
          </a:xfrm>
          <a:prstGeom prst="roundRect">
            <a:avLst>
              <a:gd name="adj" fmla="val 12699"/>
            </a:avLst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3506" name="Text Box 18"/>
          <p:cNvSpPr txBox="1">
            <a:spLocks noChangeArrowheads="1"/>
          </p:cNvSpPr>
          <p:nvPr/>
        </p:nvSpPr>
        <p:spPr bwMode="white">
          <a:xfrm>
            <a:off x="8255701" y="2134284"/>
            <a:ext cx="3060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FFFFFF"/>
                </a:solidFill>
                <a:cs typeface="Arial" charset="0"/>
              </a:rPr>
              <a:t>УПРАВЛЕНИЕ ЗАПАСАМИ</a:t>
            </a:r>
            <a:endParaRPr lang="en-US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5" name="AutoShape 16"/>
          <p:cNvSpPr>
            <a:spLocks noChangeArrowheads="1"/>
          </p:cNvSpPr>
          <p:nvPr/>
        </p:nvSpPr>
        <p:spPr bwMode="gray">
          <a:xfrm>
            <a:off x="8506691" y="4613564"/>
            <a:ext cx="3069052" cy="691476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accent2">
                  <a:gamma/>
                  <a:shade val="79216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chemeClr val="accent2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white">
          <a:xfrm>
            <a:off x="8382000" y="4585855"/>
            <a:ext cx="332509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1600" b="1" dirty="0" smtClean="0">
                <a:solidFill>
                  <a:srgbClr val="FFFFFF"/>
                </a:solidFill>
                <a:cs typeface="Arial" charset="0"/>
              </a:rPr>
              <a:t>  </a:t>
            </a:r>
            <a:r>
              <a:rPr lang="ru-RU" sz="2400" dirty="0" smtClean="0">
                <a:solidFill>
                  <a:srgbClr val="FFFFFF"/>
                </a:solidFill>
                <a:cs typeface="Arial" charset="0"/>
              </a:rPr>
              <a:t>5</a:t>
            </a:r>
            <a:r>
              <a:rPr lang="ru-RU" sz="1600" b="1" dirty="0" smtClean="0">
                <a:solidFill>
                  <a:srgbClr val="FFFFFF"/>
                </a:solidFill>
                <a:cs typeface="Arial" charset="0"/>
              </a:rPr>
              <a:t> КАЧЕСТВО МЕДИЦИНСКОЙ ПОМОЩИ</a:t>
            </a:r>
            <a:endParaRPr lang="en-US" sz="16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7" name="AutoShape 8"/>
          <p:cNvSpPr>
            <a:spLocks noChangeArrowheads="1"/>
          </p:cNvSpPr>
          <p:nvPr/>
        </p:nvSpPr>
        <p:spPr bwMode="gray">
          <a:xfrm>
            <a:off x="6828903" y="5783496"/>
            <a:ext cx="3390900" cy="800100"/>
          </a:xfrm>
          <a:prstGeom prst="roundRect">
            <a:avLst>
              <a:gd name="adj" fmla="val 12699"/>
            </a:avLst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Text Box 18"/>
          <p:cNvSpPr txBox="1">
            <a:spLocks noChangeArrowheads="1"/>
          </p:cNvSpPr>
          <p:nvPr/>
        </p:nvSpPr>
        <p:spPr bwMode="white">
          <a:xfrm>
            <a:off x="7081232" y="5891158"/>
            <a:ext cx="308821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1600" b="1" dirty="0" smtClean="0">
                <a:solidFill>
                  <a:srgbClr val="FFFFFF"/>
                </a:solidFill>
                <a:cs typeface="Arial" charset="0"/>
              </a:rPr>
              <a:t>ДОСТУПНОСТЬ МЕДИЦИНСКОЙ ПОМОЩИ</a:t>
            </a:r>
            <a:endParaRPr lang="en-US" sz="16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9" name="AutoShape 3"/>
          <p:cNvSpPr>
            <a:spLocks noChangeArrowheads="1"/>
          </p:cNvSpPr>
          <p:nvPr/>
        </p:nvSpPr>
        <p:spPr bwMode="gray">
          <a:xfrm>
            <a:off x="1953085" y="5783496"/>
            <a:ext cx="3390900" cy="800100"/>
          </a:xfrm>
          <a:prstGeom prst="roundRect">
            <a:avLst>
              <a:gd name="adj" fmla="val 12699"/>
            </a:avLst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Text Box 18"/>
          <p:cNvSpPr txBox="1">
            <a:spLocks noChangeArrowheads="1"/>
          </p:cNvSpPr>
          <p:nvPr/>
        </p:nvSpPr>
        <p:spPr bwMode="white">
          <a:xfrm>
            <a:off x="2171068" y="5891158"/>
            <a:ext cx="32395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1600" b="1" dirty="0" smtClean="0">
                <a:solidFill>
                  <a:srgbClr val="FFFFFF"/>
                </a:solidFill>
                <a:cs typeface="Arial" charset="0"/>
              </a:rPr>
              <a:t>ВОВЛЕЧЕННОСТЬ ПЕРСОНАЛА В УЛУЧШЕНИЯ </a:t>
            </a:r>
            <a:endParaRPr lang="en-US" sz="16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1" name="AutoShape 12"/>
          <p:cNvSpPr>
            <a:spLocks noChangeArrowheads="1"/>
          </p:cNvSpPr>
          <p:nvPr/>
        </p:nvSpPr>
        <p:spPr bwMode="gray">
          <a:xfrm>
            <a:off x="540327" y="4724399"/>
            <a:ext cx="3380509" cy="716200"/>
          </a:xfrm>
          <a:prstGeom prst="roundRect">
            <a:avLst>
              <a:gd name="adj" fmla="val 12699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Text Box 18"/>
          <p:cNvSpPr txBox="1">
            <a:spLocks noChangeArrowheads="1"/>
          </p:cNvSpPr>
          <p:nvPr/>
        </p:nvSpPr>
        <p:spPr bwMode="white">
          <a:xfrm>
            <a:off x="360218" y="4764317"/>
            <a:ext cx="372709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1600" b="1" dirty="0" smtClean="0">
                <a:solidFill>
                  <a:srgbClr val="FFFFFF"/>
                </a:solidFill>
                <a:cs typeface="Arial" charset="0"/>
              </a:rPr>
              <a:t>ФОРМИРОВАНИЕ СИСТЕМЫ УПРАВЛЕНИЯ</a:t>
            </a:r>
            <a:endParaRPr lang="en-US" sz="16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3" name="AutoShape 12"/>
          <p:cNvSpPr>
            <a:spLocks noChangeArrowheads="1"/>
          </p:cNvSpPr>
          <p:nvPr/>
        </p:nvSpPr>
        <p:spPr bwMode="gray">
          <a:xfrm>
            <a:off x="233444" y="3245819"/>
            <a:ext cx="3390900" cy="899337"/>
          </a:xfrm>
          <a:prstGeom prst="roundRect">
            <a:avLst>
              <a:gd name="adj" fmla="val 12699"/>
            </a:avLst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Text Box 18"/>
          <p:cNvSpPr txBox="1">
            <a:spLocks noChangeArrowheads="1"/>
          </p:cNvSpPr>
          <p:nvPr/>
        </p:nvSpPr>
        <p:spPr bwMode="white">
          <a:xfrm>
            <a:off x="454289" y="3279990"/>
            <a:ext cx="312862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1600" b="1" dirty="0" smtClean="0">
                <a:solidFill>
                  <a:srgbClr val="FFFFFF"/>
                </a:solidFill>
                <a:cs typeface="Arial" charset="0"/>
              </a:rPr>
              <a:t>ЭФФЕКТИВНОСТЬ ИСПОЛЬЗОВАНИЯ ОБОРУДОВАНИЯ</a:t>
            </a:r>
            <a:endParaRPr lang="en-US" sz="16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26286" y="2195839"/>
            <a:ext cx="4348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1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322680" y="1164957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001139" y="2195839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84909" y="4781821"/>
            <a:ext cx="4972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682015" y="339806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244154" y="465148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7364" y="5921935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7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897528" y="592193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40377" y="3487017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1E0DAB3E-56F9-478C-977B-E726DE1524D1}"/>
              </a:ext>
            </a:extLst>
          </p:cNvPr>
          <p:cNvSpPr txBox="1"/>
          <p:nvPr/>
        </p:nvSpPr>
        <p:spPr>
          <a:xfrm>
            <a:off x="4225636" y="2937164"/>
            <a:ext cx="4906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ГБУЗ </a:t>
            </a:r>
          </a:p>
          <a:p>
            <a:pPr algn="ctr"/>
            <a:r>
              <a:rPr lang="ru-RU" b="1" dirty="0" smtClean="0"/>
              <a:t>«ГОРОДСКАЯ </a:t>
            </a:r>
            <a:r>
              <a:rPr lang="ru-RU" b="1" dirty="0"/>
              <a:t>ПОЛИКЛИНИКА №</a:t>
            </a:r>
            <a:r>
              <a:rPr lang="ru-RU" b="1" dirty="0" smtClean="0"/>
              <a:t>1» </a:t>
            </a:r>
            <a:endParaRPr lang="ru-RU" b="1" dirty="0"/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151" y="3956618"/>
            <a:ext cx="1049337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73FCA40A-420B-4265-9B8F-D07EBCAB9289}"/>
              </a:ext>
            </a:extLst>
          </p:cNvPr>
          <p:cNvSpPr txBox="1"/>
          <p:nvPr/>
        </p:nvSpPr>
        <p:spPr>
          <a:xfrm>
            <a:off x="4690087" y="4184073"/>
            <a:ext cx="3678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ГАУЗ</a:t>
            </a:r>
          </a:p>
          <a:p>
            <a:pPr algn="ctr"/>
            <a:r>
              <a:rPr lang="ru-RU" b="1" dirty="0" smtClean="0"/>
              <a:t>«ГОРОДСКАЯ </a:t>
            </a:r>
            <a:r>
              <a:rPr lang="ru-RU" b="1" dirty="0"/>
              <a:t>ПОЛИКЛИНИКА №</a:t>
            </a:r>
            <a:r>
              <a:rPr lang="ru-RU" b="1" dirty="0" smtClean="0"/>
              <a:t>2» </a:t>
            </a:r>
            <a:endParaRPr lang="ru-RU" b="1" dirty="0"/>
          </a:p>
        </p:txBody>
      </p:sp>
      <p:sp>
        <p:nvSpPr>
          <p:cNvPr id="49" name="AutoShape 8"/>
          <p:cNvSpPr>
            <a:spLocks noChangeArrowheads="1"/>
          </p:cNvSpPr>
          <p:nvPr/>
        </p:nvSpPr>
        <p:spPr bwMode="gray">
          <a:xfrm>
            <a:off x="2151613" y="165187"/>
            <a:ext cx="9891087" cy="756000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Апробация критериев новой модели медицинской организации,</a:t>
            </a:r>
          </a:p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 оказывающей первичную медико-санитарную помощь</a:t>
            </a:r>
          </a:p>
        </p:txBody>
      </p:sp>
      <p:pic>
        <p:nvPicPr>
          <p:cNvPr id="50" name="Рисунок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6606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9"/>
          <p:cNvCxnSpPr/>
          <p:nvPr/>
        </p:nvCxnSpPr>
        <p:spPr>
          <a:xfrm flipV="1">
            <a:off x="4580707" y="741363"/>
            <a:ext cx="7521208" cy="41926"/>
          </a:xfrm>
          <a:prstGeom prst="line">
            <a:avLst/>
          </a:prstGeom>
          <a:ln w="57150">
            <a:solidFill>
              <a:srgbClr val="BC30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086245"/>
              </p:ext>
            </p:extLst>
          </p:nvPr>
        </p:nvGraphicFramePr>
        <p:xfrm>
          <a:off x="206685" y="989962"/>
          <a:ext cx="11776048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4621">
                  <a:extLst>
                    <a:ext uri="{9D8B030D-6E8A-4147-A177-3AD203B41FA5}">
                      <a16:colId xmlns:a16="http://schemas.microsoft.com/office/drawing/2014/main" xmlns="" val="3302857913"/>
                    </a:ext>
                  </a:extLst>
                </a:gridCol>
                <a:gridCol w="3216964">
                  <a:extLst>
                    <a:ext uri="{9D8B030D-6E8A-4147-A177-3AD203B41FA5}">
                      <a16:colId xmlns:a16="http://schemas.microsoft.com/office/drawing/2014/main" xmlns="" val="2658216520"/>
                    </a:ext>
                  </a:extLst>
                </a:gridCol>
                <a:gridCol w="1603169">
                  <a:extLst>
                    <a:ext uri="{9D8B030D-6E8A-4147-A177-3AD203B41FA5}">
                      <a16:colId xmlns:a16="http://schemas.microsoft.com/office/drawing/2014/main" xmlns="" val="3631799360"/>
                    </a:ext>
                  </a:extLst>
                </a:gridCol>
                <a:gridCol w="1520042">
                  <a:extLst>
                    <a:ext uri="{9D8B030D-6E8A-4147-A177-3AD203B41FA5}">
                      <a16:colId xmlns:a16="http://schemas.microsoft.com/office/drawing/2014/main" xmlns="" val="2300777426"/>
                    </a:ext>
                  </a:extLst>
                </a:gridCol>
                <a:gridCol w="3551252">
                  <a:extLst>
                    <a:ext uri="{9D8B030D-6E8A-4147-A177-3AD203B41FA5}">
                      <a16:colId xmlns:a16="http://schemas.microsoft.com/office/drawing/2014/main" xmlns="" val="731875755"/>
                    </a:ext>
                  </a:extLst>
                </a:gridCol>
              </a:tblGrid>
              <a:tr h="59234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Наименование МО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Показатель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Исходное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состояние</a:t>
                      </a:r>
                    </a:p>
                    <a:p>
                      <a:pPr algn="ctr"/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03.08.2018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Текущее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состояние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15.03.2019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Значение критерия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35473418"/>
                  </a:ext>
                </a:extLst>
              </a:tr>
              <a:tr h="8245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ГБУЗ «Городская поликлиника №1» 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ГАУЗ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«Городская поликлиника №2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Визуальное управление процессами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              0/0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5/6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 менее 5 процессов (в соответствии с блоками системы 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SQDCM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управляются через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инфоцентр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35530290"/>
                  </a:ext>
                </a:extLst>
              </a:tr>
            </a:tbl>
          </a:graphicData>
        </a:graphic>
      </p:graphicFrame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71"/>
          <a:stretch/>
        </p:blipFill>
        <p:spPr>
          <a:xfrm>
            <a:off x="6130835" y="2820215"/>
            <a:ext cx="5851898" cy="39012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287"/>
          <a:stretch/>
        </p:blipFill>
        <p:spPr>
          <a:xfrm>
            <a:off x="212533" y="2820215"/>
            <a:ext cx="5857341" cy="3901265"/>
          </a:xfrm>
          <a:prstGeom prst="rect">
            <a:avLst/>
          </a:prstGeom>
        </p:spPr>
      </p:pic>
      <p:sp>
        <p:nvSpPr>
          <p:cNvPr id="10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8.ФОРМИРОВАНИЕ СИСТЕМЫ УПРАВЛЕНИЯ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5954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AutoShape 16"/>
          <p:cNvSpPr>
            <a:spLocks noChangeArrowheads="1"/>
          </p:cNvSpPr>
          <p:nvPr/>
        </p:nvSpPr>
        <p:spPr bwMode="gray">
          <a:xfrm>
            <a:off x="5127499" y="1125704"/>
            <a:ext cx="2360816" cy="811111"/>
          </a:xfrm>
          <a:prstGeom prst="roundRect">
            <a:avLst>
              <a:gd name="adj" fmla="val 12699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n-US" sz="2400" b="1" dirty="0" smtClean="0"/>
              <a:t>Q</a:t>
            </a:r>
            <a:r>
              <a:rPr lang="ru-RU" sz="2400" b="1" dirty="0" smtClean="0"/>
              <a:t> </a:t>
            </a:r>
          </a:p>
          <a:p>
            <a:pPr algn="ctr"/>
            <a:r>
              <a:rPr lang="ru-RU" sz="2400" b="1" dirty="0" smtClean="0"/>
              <a:t>КАЧЕСТВО</a:t>
            </a:r>
            <a:endParaRPr lang="ru-RU" sz="2400" b="1" dirty="0"/>
          </a:p>
        </p:txBody>
      </p:sp>
      <p:sp>
        <p:nvSpPr>
          <p:cNvPr id="9" name="AutoShape 16"/>
          <p:cNvSpPr>
            <a:spLocks noChangeArrowheads="1"/>
          </p:cNvSpPr>
          <p:nvPr/>
        </p:nvSpPr>
        <p:spPr bwMode="gray">
          <a:xfrm>
            <a:off x="877586" y="2902393"/>
            <a:ext cx="2853275" cy="871939"/>
          </a:xfrm>
          <a:prstGeom prst="roundRect">
            <a:avLst>
              <a:gd name="adj" fmla="val 12699"/>
            </a:avLst>
          </a:prstGeom>
          <a:solidFill>
            <a:srgbClr val="FF0000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n-US" sz="2400" b="1" dirty="0" smtClean="0"/>
              <a:t>S</a:t>
            </a:r>
            <a:r>
              <a:rPr lang="ru-RU" sz="2400" b="1" dirty="0" smtClean="0"/>
              <a:t> </a:t>
            </a:r>
          </a:p>
          <a:p>
            <a:pPr algn="ctr"/>
            <a:r>
              <a:rPr lang="ru-RU" sz="2400" b="1" dirty="0" smtClean="0"/>
              <a:t>БЕЗОПАСНОСТЬ</a:t>
            </a:r>
            <a:endParaRPr lang="ru-RU" sz="2400" b="1" dirty="0"/>
          </a:p>
        </p:txBody>
      </p:sp>
      <p:sp>
        <p:nvSpPr>
          <p:cNvPr id="10" name="AutoShape 16"/>
          <p:cNvSpPr>
            <a:spLocks noChangeArrowheads="1"/>
          </p:cNvSpPr>
          <p:nvPr/>
        </p:nvSpPr>
        <p:spPr bwMode="gray">
          <a:xfrm>
            <a:off x="8363738" y="4972645"/>
            <a:ext cx="2497778" cy="998439"/>
          </a:xfrm>
          <a:prstGeom prst="roundRect">
            <a:avLst>
              <a:gd name="adj" fmla="val 12699"/>
            </a:avLst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n-US" sz="2400" b="1" dirty="0" smtClean="0"/>
              <a:t>C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ЗАТРАТЫ</a:t>
            </a:r>
            <a:endParaRPr lang="ru-RU" sz="2400" b="1" dirty="0"/>
          </a:p>
        </p:txBody>
      </p:sp>
      <p:sp>
        <p:nvSpPr>
          <p:cNvPr id="11" name="AutoShape 16"/>
          <p:cNvSpPr>
            <a:spLocks noChangeArrowheads="1"/>
          </p:cNvSpPr>
          <p:nvPr/>
        </p:nvSpPr>
        <p:spPr bwMode="gray">
          <a:xfrm>
            <a:off x="8643345" y="2836062"/>
            <a:ext cx="2497777" cy="813579"/>
          </a:xfrm>
          <a:prstGeom prst="roundRect">
            <a:avLst>
              <a:gd name="adj" fmla="val 12699"/>
            </a:avLst>
          </a:prstGeom>
          <a:solidFill>
            <a:srgbClr val="FFFF00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n-US" sz="2400" b="1" dirty="0" smtClean="0"/>
              <a:t>D</a:t>
            </a:r>
            <a:r>
              <a:rPr lang="ru-RU" sz="2400" dirty="0" smtClean="0"/>
              <a:t> </a:t>
            </a:r>
          </a:p>
          <a:p>
            <a:pPr algn="ctr"/>
            <a:r>
              <a:rPr lang="ru-RU" sz="2400" b="1" dirty="0" smtClean="0"/>
              <a:t>ЗАКАЗЫ</a:t>
            </a:r>
            <a:endParaRPr lang="ru-RU" sz="2400" b="1" dirty="0"/>
          </a:p>
        </p:txBody>
      </p:sp>
      <p:sp>
        <p:nvSpPr>
          <p:cNvPr id="12" name="AutoShape 16"/>
          <p:cNvSpPr>
            <a:spLocks noChangeArrowheads="1"/>
          </p:cNvSpPr>
          <p:nvPr/>
        </p:nvSpPr>
        <p:spPr bwMode="gray">
          <a:xfrm>
            <a:off x="786147" y="5043268"/>
            <a:ext cx="4056610" cy="998439"/>
          </a:xfrm>
          <a:prstGeom prst="roundRect">
            <a:avLst>
              <a:gd name="adj" fmla="val 12699"/>
            </a:avLst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n-US" sz="2400" b="1" dirty="0" smtClean="0"/>
              <a:t>M</a:t>
            </a:r>
            <a:r>
              <a:rPr lang="ru-RU" sz="2400" dirty="0" smtClean="0"/>
              <a:t> </a:t>
            </a:r>
          </a:p>
          <a:p>
            <a:pPr algn="ctr"/>
            <a:r>
              <a:rPr lang="ru-RU" sz="2400" b="1" dirty="0" smtClean="0"/>
              <a:t>КОРПОРАТИВНАЯ КУЛЬТУРА</a:t>
            </a:r>
            <a:endParaRPr lang="ru-RU" sz="2400" b="1" dirty="0"/>
          </a:p>
        </p:txBody>
      </p:sp>
      <p:grpSp>
        <p:nvGrpSpPr>
          <p:cNvPr id="16" name="Group 20"/>
          <p:cNvGrpSpPr>
            <a:grpSpLocks/>
          </p:cNvGrpSpPr>
          <p:nvPr/>
        </p:nvGrpSpPr>
        <p:grpSpPr bwMode="auto">
          <a:xfrm>
            <a:off x="4392324" y="2508820"/>
            <a:ext cx="3759200" cy="2803525"/>
            <a:chOff x="1950" y="1680"/>
            <a:chExt cx="1776" cy="1766"/>
          </a:xfrm>
        </p:grpSpPr>
        <p:sp>
          <p:nvSpPr>
            <p:cNvPr id="17" name="AutoShape 21"/>
            <p:cNvSpPr>
              <a:spLocks noChangeArrowheads="1"/>
            </p:cNvSpPr>
            <p:nvPr/>
          </p:nvSpPr>
          <p:spPr bwMode="gray">
            <a:xfrm rot="6774404">
              <a:off x="1986" y="1770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8" name="AutoShape 22"/>
            <p:cNvSpPr>
              <a:spLocks noChangeArrowheads="1"/>
            </p:cNvSpPr>
            <p:nvPr/>
          </p:nvSpPr>
          <p:spPr bwMode="gray">
            <a:xfrm rot="12174404">
              <a:off x="1950" y="1759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0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9" name="AutoShape 23"/>
            <p:cNvSpPr>
              <a:spLocks noChangeArrowheads="1"/>
            </p:cNvSpPr>
            <p:nvPr/>
          </p:nvSpPr>
          <p:spPr bwMode="gray">
            <a:xfrm rot="17574404">
              <a:off x="2011" y="1692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0" name="AutoShape 24"/>
            <p:cNvSpPr>
              <a:spLocks noChangeArrowheads="1"/>
            </p:cNvSpPr>
            <p:nvPr/>
          </p:nvSpPr>
          <p:spPr bwMode="gray">
            <a:xfrm rot="22974404">
              <a:off x="2038" y="1728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0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</p:grpSp>
      <p:sp>
        <p:nvSpPr>
          <p:cNvPr id="27" name="Заголовок 20"/>
          <p:cNvSpPr>
            <a:spLocks noGrp="1"/>
          </p:cNvSpPr>
          <p:nvPr>
            <p:ph type="title"/>
          </p:nvPr>
        </p:nvSpPr>
        <p:spPr>
          <a:xfrm>
            <a:off x="3090611" y="6353254"/>
            <a:ext cx="6176357" cy="39343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ВИЗУАЛЬНОЕ УПРАВЛЕНИЕ ПРОЦЕССАМИ</a:t>
            </a:r>
            <a:endParaRPr lang="ru-RU" sz="2400" b="1" dirty="0"/>
          </a:p>
        </p:txBody>
      </p:sp>
      <p:sp>
        <p:nvSpPr>
          <p:cNvPr id="28" name="AutoShape 16"/>
          <p:cNvSpPr>
            <a:spLocks noChangeArrowheads="1"/>
          </p:cNvSpPr>
          <p:nvPr/>
        </p:nvSpPr>
        <p:spPr bwMode="gray">
          <a:xfrm>
            <a:off x="5368042" y="3564169"/>
            <a:ext cx="1878677" cy="739834"/>
          </a:xfrm>
          <a:prstGeom prst="roundRect">
            <a:avLst>
              <a:gd name="adj" fmla="val 12699"/>
            </a:avLst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rgbClr val="580000"/>
                </a:solidFill>
              </a:rPr>
              <a:t>ИНФОЦЕНТР</a:t>
            </a:r>
            <a:endParaRPr lang="ru-RU" sz="2400" b="1" dirty="0">
              <a:solidFill>
                <a:srgbClr val="580000"/>
              </a:solidFill>
            </a:endParaRPr>
          </a:p>
        </p:txBody>
      </p:sp>
      <p:sp>
        <p:nvSpPr>
          <p:cNvPr id="22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8.ФОРМИРОВАНИЕ СИСТЕМЫ УПРАВЛЕНИЯ</a:t>
            </a: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68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857790570"/>
              </p:ext>
            </p:extLst>
          </p:nvPr>
        </p:nvGraphicFramePr>
        <p:xfrm>
          <a:off x="240601" y="2258836"/>
          <a:ext cx="3060000" cy="374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307388" y="1741794"/>
            <a:ext cx="38473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Крест безопасности несчастных </a:t>
            </a:r>
            <a:r>
              <a:rPr lang="ru-RU" b="1" dirty="0" smtClean="0">
                <a:solidFill>
                  <a:srgbClr val="C00000"/>
                </a:solidFill>
              </a:rPr>
              <a:t>случаев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(февраль 2019)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45737"/>
              </p:ext>
            </p:extLst>
          </p:nvPr>
        </p:nvGraphicFramePr>
        <p:xfrm>
          <a:off x="8632677" y="2885138"/>
          <a:ext cx="3172379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1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31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319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5319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5319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5319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5319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621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21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217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217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217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21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21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31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933506"/>
              </p:ext>
            </p:extLst>
          </p:nvPr>
        </p:nvGraphicFramePr>
        <p:xfrm>
          <a:off x="8632677" y="5528375"/>
          <a:ext cx="288032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60927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0927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0927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0927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064726" y="5511583"/>
            <a:ext cx="1454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/>
              <a:t>нерабочий день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064726" y="5817871"/>
            <a:ext cx="1665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/>
              <a:t>несчастный случай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064726" y="6081181"/>
            <a:ext cx="2004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err="1" smtClean="0"/>
              <a:t>травмоопасный</a:t>
            </a:r>
            <a:r>
              <a:rPr lang="ru-RU" sz="1400" b="1" dirty="0" smtClean="0"/>
              <a:t> </a:t>
            </a:r>
            <a:r>
              <a:rPr lang="ru-RU" sz="1400" b="1" dirty="0"/>
              <a:t>случай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064726" y="6393603"/>
            <a:ext cx="2448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/>
              <a:t>день без несчастных случаев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0602" y="1742168"/>
            <a:ext cx="3142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Лекарственная безопасность</a:t>
            </a:r>
          </a:p>
        </p:txBody>
      </p:sp>
      <p:pic>
        <p:nvPicPr>
          <p:cNvPr id="20" name="Рисунок 19" descr="C:\Users\asus\Desktop\IMG_20190316_13401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54582" y="1468582"/>
            <a:ext cx="4405745" cy="4987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ИНФОЦЕНТР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35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190892"/>
            <a:ext cx="2844800" cy="365125"/>
          </a:xfrm>
        </p:spPr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68855" y="1260764"/>
            <a:ext cx="5657871" cy="523701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Показатели в рамках критериев:</a:t>
            </a:r>
            <a:endParaRPr lang="ru-RU" b="1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Количество и сумма  штрафов, удержаний СМО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Разработка и соблюдение </a:t>
            </a:r>
            <a:r>
              <a:rPr lang="ru-RU" dirty="0" smtClean="0">
                <a:solidFill>
                  <a:schemeClr val="tx1"/>
                </a:solidFill>
              </a:rPr>
              <a:t>стандартов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</a:rPr>
              <a:t>Показатели в рамках улучшения процессов: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Общая </a:t>
            </a:r>
            <a:r>
              <a:rPr lang="ru-RU" dirty="0">
                <a:solidFill>
                  <a:schemeClr val="tx1"/>
                </a:solidFill>
              </a:rPr>
              <a:t>смертность и смертность в трудоспособном </a:t>
            </a:r>
            <a:r>
              <a:rPr lang="ru-RU" dirty="0" smtClean="0">
                <a:solidFill>
                  <a:schemeClr val="tx1"/>
                </a:solidFill>
              </a:rPr>
              <a:t>возрасте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Смертность </a:t>
            </a:r>
            <a:r>
              <a:rPr lang="ru-RU" dirty="0">
                <a:solidFill>
                  <a:schemeClr val="tx1"/>
                </a:solidFill>
              </a:rPr>
              <a:t>от злокачественных </a:t>
            </a:r>
            <a:r>
              <a:rPr lang="ru-RU" dirty="0" smtClean="0">
                <a:solidFill>
                  <a:schemeClr val="tx1"/>
                </a:solidFill>
              </a:rPr>
              <a:t>новообразований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Доля </a:t>
            </a:r>
            <a:r>
              <a:rPr lang="ru-RU" dirty="0">
                <a:solidFill>
                  <a:schemeClr val="tx1"/>
                </a:solidFill>
              </a:rPr>
              <a:t>ЗНО, выявленных впервые на ранних </a:t>
            </a:r>
            <a:r>
              <a:rPr lang="ru-RU" dirty="0" smtClean="0">
                <a:solidFill>
                  <a:schemeClr val="tx1"/>
                </a:solidFill>
              </a:rPr>
              <a:t>стадиях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Доля </a:t>
            </a:r>
            <a:r>
              <a:rPr lang="ru-RU" dirty="0">
                <a:solidFill>
                  <a:schemeClr val="tx1"/>
                </a:solidFill>
              </a:rPr>
              <a:t>ЗНО, выявленных </a:t>
            </a:r>
            <a:r>
              <a:rPr lang="ru-RU" dirty="0" smtClean="0">
                <a:solidFill>
                  <a:schemeClr val="tx1"/>
                </a:solidFill>
              </a:rPr>
              <a:t>активно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Первичный выход на инвалидность по терапевтическим </a:t>
            </a:r>
            <a:r>
              <a:rPr lang="ru-RU" dirty="0" smtClean="0">
                <a:solidFill>
                  <a:schemeClr val="tx1"/>
                </a:solidFill>
              </a:rPr>
              <a:t>отделениям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Рабочая </a:t>
            </a:r>
            <a:r>
              <a:rPr lang="ru-RU" dirty="0">
                <a:solidFill>
                  <a:schemeClr val="tx1"/>
                </a:solidFill>
              </a:rPr>
              <a:t>нагрузка на приеме врачом и медицинской сестрой (диаграмма </a:t>
            </a:r>
            <a:r>
              <a:rPr lang="ru-RU" dirty="0" err="1">
                <a:solidFill>
                  <a:schemeClr val="tx1"/>
                </a:solidFill>
              </a:rPr>
              <a:t>Ямазуми</a:t>
            </a:r>
            <a:r>
              <a:rPr lang="ru-RU" dirty="0">
                <a:solidFill>
                  <a:schemeClr val="tx1"/>
                </a:solidFill>
              </a:rPr>
              <a:t>)</a:t>
            </a:r>
          </a:p>
          <a:p>
            <a:pPr algn="just"/>
            <a:endParaRPr lang="ru-RU" dirty="0">
              <a:solidFill>
                <a:schemeClr val="tx1"/>
              </a:solidFill>
            </a:endParaRPr>
          </a:p>
          <a:p>
            <a:pPr algn="just"/>
            <a:endParaRPr lang="ru-RU" dirty="0">
              <a:solidFill>
                <a:schemeClr val="tx1"/>
              </a:solidFill>
            </a:endParaRPr>
          </a:p>
          <a:p>
            <a:pPr algn="just"/>
            <a:endParaRPr lang="ru-RU" dirty="0">
              <a:solidFill>
                <a:schemeClr val="tx1"/>
              </a:solidFill>
            </a:endParaRPr>
          </a:p>
          <a:p>
            <a:pPr algn="just"/>
            <a:endParaRPr lang="ru-RU" dirty="0">
              <a:solidFill>
                <a:schemeClr val="tx1"/>
              </a:solidFill>
            </a:endParaRPr>
          </a:p>
          <a:p>
            <a:pPr algn="just"/>
            <a:endParaRPr lang="ru-RU" b="1" dirty="0">
              <a:solidFill>
                <a:schemeClr val="tx1"/>
              </a:solidFill>
            </a:endParaRPr>
          </a:p>
          <a:p>
            <a:pPr algn="just"/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8" name="Рисунок 7" descr="C:\Users\asus\AppData\Local\Temp\7zO8F2D9593\IMG_20190316_13320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39344" y="1330037"/>
            <a:ext cx="5195455" cy="5153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ИНФОЦЕНТР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507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18656" y="1122218"/>
            <a:ext cx="6054435" cy="530629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Показатели в рамках </a:t>
            </a:r>
            <a:r>
              <a:rPr lang="ru-RU" sz="1600" b="1" dirty="0" smtClean="0">
                <a:solidFill>
                  <a:schemeClr val="tx1"/>
                </a:solidFill>
              </a:rPr>
              <a:t>критериев:</a:t>
            </a:r>
            <a:endParaRPr lang="ru-RU" sz="1600" b="1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Диспансеризация </a:t>
            </a:r>
            <a:r>
              <a:rPr lang="ru-RU" sz="1600" dirty="0">
                <a:solidFill>
                  <a:schemeClr val="tx1"/>
                </a:solidFill>
              </a:rPr>
              <a:t>определенных групп взрослого населения – 1 раз в 2 </a:t>
            </a:r>
            <a:r>
              <a:rPr lang="ru-RU" sz="1600" dirty="0" smtClean="0">
                <a:solidFill>
                  <a:schemeClr val="tx1"/>
                </a:solidFill>
              </a:rPr>
              <a:t>года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</a:rPr>
              <a:t>Диспансеризация определенных групп взрослого населения 1 раз в 3 </a:t>
            </a:r>
            <a:r>
              <a:rPr lang="ru-RU" sz="1600" dirty="0" smtClean="0">
                <a:solidFill>
                  <a:schemeClr val="tx1"/>
                </a:solidFill>
              </a:rPr>
              <a:t>года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</a:rPr>
              <a:t>Обеспечение выполнения профилактического осмотра и/или диспансеризации взрослого населения за минимальное кол-во </a:t>
            </a:r>
            <a:r>
              <a:rPr lang="ru-RU" sz="1600" dirty="0" smtClean="0">
                <a:solidFill>
                  <a:schemeClr val="tx1"/>
                </a:solidFill>
              </a:rPr>
              <a:t>посещений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</a:rPr>
              <a:t>Доля посещений врачей-терапевтов и специалистов строго по времени и по предварительной </a:t>
            </a:r>
            <a:r>
              <a:rPr lang="ru-RU" sz="1600" dirty="0" smtClean="0">
                <a:solidFill>
                  <a:schemeClr val="tx1"/>
                </a:solidFill>
              </a:rPr>
              <a:t>записи Производственная нагрузка оборудования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 Запасы лекарственных средств и МИ на складе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Доля записей, произведенных без посещения поликлиники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 рамках улучшения процессов: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Посещения по поводу заболеваний, с </a:t>
            </a:r>
            <a:r>
              <a:rPr lang="ru-RU" sz="1600" dirty="0" err="1" smtClean="0">
                <a:solidFill>
                  <a:schemeClr val="tx1"/>
                </a:solidFill>
              </a:rPr>
              <a:t>профцелью</a:t>
            </a:r>
            <a:r>
              <a:rPr lang="ru-RU" sz="1600" dirty="0" smtClean="0">
                <a:solidFill>
                  <a:schemeClr val="tx1"/>
                </a:solidFill>
              </a:rPr>
              <a:t>  </a:t>
            </a:r>
            <a:endParaRPr lang="ru-RU" sz="1600" b="1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</a:rPr>
              <a:t>Объемы </a:t>
            </a:r>
            <a:r>
              <a:rPr lang="ru-RU" sz="1600" dirty="0" err="1">
                <a:solidFill>
                  <a:schemeClr val="tx1"/>
                </a:solidFill>
              </a:rPr>
              <a:t>стационарзамещающей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помощи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Выполнение </a:t>
            </a:r>
            <a:r>
              <a:rPr lang="ru-RU" sz="1600" dirty="0">
                <a:solidFill>
                  <a:schemeClr val="tx1"/>
                </a:solidFill>
              </a:rPr>
              <a:t>плана профилактических осмотров на </a:t>
            </a:r>
            <a:r>
              <a:rPr lang="ru-RU" sz="1600" dirty="0" smtClean="0">
                <a:solidFill>
                  <a:schemeClr val="tx1"/>
                </a:solidFill>
              </a:rPr>
              <a:t>туберкулез</a:t>
            </a: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endParaRPr lang="ru-RU" dirty="0">
              <a:solidFill>
                <a:schemeClr val="tx1"/>
              </a:solidFill>
            </a:endParaRPr>
          </a:p>
          <a:p>
            <a:pPr algn="just"/>
            <a:endParaRPr lang="ru-RU" dirty="0">
              <a:solidFill>
                <a:schemeClr val="tx1"/>
              </a:solidFill>
            </a:endParaRPr>
          </a:p>
          <a:p>
            <a:pPr algn="just"/>
            <a:endParaRPr lang="ru-RU" dirty="0">
              <a:solidFill>
                <a:schemeClr val="tx1"/>
              </a:solidFill>
            </a:endParaRPr>
          </a:p>
          <a:p>
            <a:pPr algn="just"/>
            <a:endParaRPr lang="ru-RU" dirty="0">
              <a:solidFill>
                <a:schemeClr val="tx1"/>
              </a:solidFill>
            </a:endParaRPr>
          </a:p>
          <a:p>
            <a:pPr algn="just"/>
            <a:endParaRPr lang="ru-RU" b="1" dirty="0" smtClean="0">
              <a:solidFill>
                <a:srgbClr val="C00000"/>
              </a:solidFill>
            </a:endParaRPr>
          </a:p>
          <a:p>
            <a:pPr algn="just"/>
            <a:endParaRPr lang="ru-RU" dirty="0">
              <a:solidFill>
                <a:schemeClr val="tx1"/>
              </a:solidFill>
            </a:endParaRPr>
          </a:p>
          <a:p>
            <a:pPr algn="just"/>
            <a:endParaRPr lang="ru-RU" b="1" dirty="0" smtClean="0">
              <a:solidFill>
                <a:srgbClr val="C00000"/>
              </a:solidFill>
            </a:endParaRPr>
          </a:p>
          <a:p>
            <a:pPr algn="just"/>
            <a:endParaRPr lang="ru-RU" dirty="0">
              <a:solidFill>
                <a:schemeClr val="tx1"/>
              </a:solidFill>
            </a:endParaRPr>
          </a:p>
          <a:p>
            <a:pPr algn="just"/>
            <a:endParaRPr lang="ru-RU" dirty="0">
              <a:solidFill>
                <a:schemeClr val="tx1"/>
              </a:solidFill>
            </a:endParaRPr>
          </a:p>
          <a:p>
            <a:pPr algn="just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C:\Users\asus\AppData\Local\Temp\7zO8F2D8822\IMG_20190316_13303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68223" y="1119375"/>
            <a:ext cx="5020614" cy="53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ИНФОЦЕНТР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4891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AutoShape 16"/>
          <p:cNvSpPr txBox="1">
            <a:spLocks noChangeArrowheads="1"/>
          </p:cNvSpPr>
          <p:nvPr/>
        </p:nvSpPr>
        <p:spPr bwMode="gray">
          <a:xfrm>
            <a:off x="-190003" y="4497282"/>
            <a:ext cx="7065819" cy="540327"/>
          </a:xfrm>
          <a:prstGeom prst="roundRect">
            <a:avLst>
              <a:gd name="adj" fmla="val 12699"/>
            </a:avLst>
          </a:prstGeom>
          <a:noFill/>
          <a:ln>
            <a:noFill/>
          </a:ln>
          <a:effectLst/>
        </p:spPr>
        <p:txBody>
          <a:bodyPr vert="horz" wrap="none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C00000"/>
                </a:solidFill>
              </a:rPr>
              <a:t>Количество и сумма затрат </a:t>
            </a:r>
            <a:r>
              <a:rPr lang="ru-RU" sz="2400" b="1" dirty="0">
                <a:solidFill>
                  <a:srgbClr val="C00000"/>
                </a:solidFill>
              </a:rPr>
              <a:t>на внешние услуги</a:t>
            </a:r>
            <a:endParaRPr lang="ru-RU" sz="2400" b="1" dirty="0" smtClean="0"/>
          </a:p>
        </p:txBody>
      </p:sp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val="1630341934"/>
              </p:ext>
            </p:extLst>
          </p:nvPr>
        </p:nvGraphicFramePr>
        <p:xfrm>
          <a:off x="166255" y="1246909"/>
          <a:ext cx="4156363" cy="2992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148213"/>
              </p:ext>
            </p:extLst>
          </p:nvPr>
        </p:nvGraphicFramePr>
        <p:xfrm>
          <a:off x="235527" y="5035231"/>
          <a:ext cx="6192981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17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766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96150">
                  <a:extLst>
                    <a:ext uri="{9D8B030D-6E8A-4147-A177-3AD203B41FA5}">
                      <a16:colId xmlns:a16="http://schemas.microsoft.com/office/drawing/2014/main" xmlns="" val="2379722722"/>
                    </a:ext>
                  </a:extLst>
                </a:gridCol>
              </a:tblGrid>
              <a:tr h="441498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Стационарная помощь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10 557 случаев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46 256 748,22 руб. – 51,7%</a:t>
                      </a:r>
                    </a:p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1498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АПП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4 149 случаев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1 979 688,35 руб. -2,2%</a:t>
                      </a:r>
                    </a:p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1498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ДС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82 случая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312 359,04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</a:rPr>
                        <a:t> руб. – 0,3%</a:t>
                      </a:r>
                      <a:endParaRPr lang="ru-RU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1040947571"/>
              </p:ext>
            </p:extLst>
          </p:nvPr>
        </p:nvGraphicFramePr>
        <p:xfrm>
          <a:off x="3162795" y="1219646"/>
          <a:ext cx="3768435" cy="30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4" name="Рисунок 13" descr="C:\Users\asus\Downloads\IMG_20190316_132944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9561" y="1225582"/>
            <a:ext cx="5333139" cy="536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ИНФОЦЕНТР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5327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AutoShape 16"/>
          <p:cNvSpPr>
            <a:spLocks noGrp="1" noChangeArrowheads="1"/>
          </p:cNvSpPr>
          <p:nvPr>
            <p:ph type="title"/>
          </p:nvPr>
        </p:nvSpPr>
        <p:spPr bwMode="gray">
          <a:xfrm>
            <a:off x="3682538" y="948792"/>
            <a:ext cx="4826924" cy="625905"/>
          </a:xfrm>
          <a:prstGeom prst="roundRect">
            <a:avLst>
              <a:gd name="adj" fmla="val 12699"/>
            </a:avLst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n-US" sz="2400" b="1" dirty="0" smtClean="0"/>
              <a:t>M </a:t>
            </a:r>
            <a:r>
              <a:rPr lang="ru-RU" sz="2400" b="1" dirty="0" smtClean="0"/>
              <a:t>КОРПОРАТИВНАЯ КУЛЬТУРА</a:t>
            </a:r>
            <a:endParaRPr lang="ru-RU" sz="2400" b="1" dirty="0"/>
          </a:p>
        </p:txBody>
      </p:sp>
      <p:graphicFrame>
        <p:nvGraphicFramePr>
          <p:cNvPr id="9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5749364"/>
              </p:ext>
            </p:extLst>
          </p:nvPr>
        </p:nvGraphicFramePr>
        <p:xfrm>
          <a:off x="354546" y="2823948"/>
          <a:ext cx="5090291" cy="37619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883">
                  <a:extLst>
                    <a:ext uri="{9D8B030D-6E8A-4147-A177-3AD203B41FA5}">
                      <a16:colId xmlns:a16="http://schemas.microsoft.com/office/drawing/2014/main" xmlns="" val="3273529736"/>
                    </a:ext>
                  </a:extLst>
                </a:gridCol>
                <a:gridCol w="711476">
                  <a:extLst>
                    <a:ext uri="{9D8B030D-6E8A-4147-A177-3AD203B41FA5}">
                      <a16:colId xmlns:a16="http://schemas.microsoft.com/office/drawing/2014/main" xmlns="" val="3479561809"/>
                    </a:ext>
                  </a:extLst>
                </a:gridCol>
                <a:gridCol w="1563763">
                  <a:extLst>
                    <a:ext uri="{9D8B030D-6E8A-4147-A177-3AD203B41FA5}">
                      <a16:colId xmlns:a16="http://schemas.microsoft.com/office/drawing/2014/main" xmlns="" val="2645349704"/>
                    </a:ext>
                  </a:extLst>
                </a:gridCol>
                <a:gridCol w="762407">
                  <a:extLst>
                    <a:ext uri="{9D8B030D-6E8A-4147-A177-3AD203B41FA5}">
                      <a16:colId xmlns:a16="http://schemas.microsoft.com/office/drawing/2014/main" xmlns="" val="3634774974"/>
                    </a:ext>
                  </a:extLst>
                </a:gridCol>
                <a:gridCol w="848381">
                  <a:extLst>
                    <a:ext uri="{9D8B030D-6E8A-4147-A177-3AD203B41FA5}">
                      <a16:colId xmlns:a16="http://schemas.microsoft.com/office/drawing/2014/main" xmlns="" val="1817283517"/>
                    </a:ext>
                  </a:extLst>
                </a:gridCol>
                <a:gridCol w="848381">
                  <a:extLst>
                    <a:ext uri="{9D8B030D-6E8A-4147-A177-3AD203B41FA5}">
                      <a16:colId xmlns:a16="http://schemas.microsoft.com/office/drawing/2014/main" xmlns="" val="1394549707"/>
                    </a:ext>
                  </a:extLst>
                </a:gridCol>
              </a:tblGrid>
              <a:tr h="711226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№</a:t>
                      </a:r>
                    </a:p>
                    <a:p>
                      <a:pPr algn="ctr"/>
                      <a:r>
                        <a:rPr lang="ru-RU" sz="1050" dirty="0" smtClean="0"/>
                        <a:t>п/п</a:t>
                      </a:r>
                      <a:endParaRPr lang="en-US" sz="105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№ кабинета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Название</a:t>
                      </a:r>
                      <a:r>
                        <a:rPr lang="ru-RU" sz="1050" baseline="0" dirty="0" smtClean="0"/>
                        <a:t> кабинета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3С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4С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5С</a:t>
                      </a:r>
                      <a:endParaRPr lang="ru-RU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3686696"/>
                  </a:ext>
                </a:extLst>
              </a:tr>
              <a:tr h="374964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216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Участковый</a:t>
                      </a:r>
                      <a:r>
                        <a:rPr lang="ru-RU" sz="1100" baseline="0" dirty="0" smtClean="0"/>
                        <a:t> терапевт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85%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-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-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9178106"/>
                  </a:ext>
                </a:extLst>
              </a:tr>
              <a:tr h="374964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218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Участковый терапевт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90%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-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-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20370741"/>
                  </a:ext>
                </a:extLst>
              </a:tr>
              <a:tr h="374964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3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220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Участковый терапевт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95%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-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-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96155216"/>
                  </a:ext>
                </a:extLst>
              </a:tr>
              <a:tr h="374964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222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Участковый терапевт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89%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-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-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94816613"/>
                  </a:ext>
                </a:extLst>
              </a:tr>
              <a:tr h="374964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224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Участковый терапевт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100%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-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-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33907441"/>
                  </a:ext>
                </a:extLst>
              </a:tr>
              <a:tr h="322422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6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225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Эндокринолог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85%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-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-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15752996"/>
                  </a:ext>
                </a:extLst>
              </a:tr>
              <a:tr h="322422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7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231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Хирург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100%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100%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-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95778215"/>
                  </a:ext>
                </a:extLst>
              </a:tr>
              <a:tr h="531049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8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233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Перевязочный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90%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-</a:t>
                      </a:r>
                    </a:p>
                    <a:p>
                      <a:pPr algn="ctr"/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-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62338706"/>
                  </a:ext>
                </a:extLst>
              </a:tr>
            </a:tbl>
          </a:graphicData>
        </a:graphic>
      </p:graphicFrame>
      <p:sp>
        <p:nvSpPr>
          <p:cNvPr id="16" name="Скругленный прямоугольник 15"/>
          <p:cNvSpPr/>
          <p:nvPr/>
        </p:nvSpPr>
        <p:spPr>
          <a:xfrm>
            <a:off x="354547" y="1681377"/>
            <a:ext cx="5090290" cy="1044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рабочих мест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чек-листам по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системе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5С  на 01.03.2019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(выполнение критерия 83% и более)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5" name="Рисунок 14" descr="C:\Users\asus\AppData\Local\Temp\7zO8F2C1B34\IMG_20190316_13370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8818" y="1681377"/>
            <a:ext cx="6137564" cy="4904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ИНФОЦЕНТР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89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981456"/>
              </p:ext>
            </p:extLst>
          </p:nvPr>
        </p:nvGraphicFramePr>
        <p:xfrm>
          <a:off x="179389" y="981433"/>
          <a:ext cx="11634382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1950">
                  <a:extLst>
                    <a:ext uri="{9D8B030D-6E8A-4147-A177-3AD203B41FA5}">
                      <a16:colId xmlns:a16="http://schemas.microsoft.com/office/drawing/2014/main" xmlns="" val="3302857913"/>
                    </a:ext>
                  </a:extLst>
                </a:gridCol>
                <a:gridCol w="3403497">
                  <a:extLst>
                    <a:ext uri="{9D8B030D-6E8A-4147-A177-3AD203B41FA5}">
                      <a16:colId xmlns:a16="http://schemas.microsoft.com/office/drawing/2014/main" xmlns="" val="2658216520"/>
                    </a:ext>
                  </a:extLst>
                </a:gridCol>
                <a:gridCol w="1925782">
                  <a:extLst>
                    <a:ext uri="{9D8B030D-6E8A-4147-A177-3AD203B41FA5}">
                      <a16:colId xmlns:a16="http://schemas.microsoft.com/office/drawing/2014/main" xmlns="" val="3631799360"/>
                    </a:ext>
                  </a:extLst>
                </a:gridCol>
                <a:gridCol w="1759527">
                  <a:extLst>
                    <a:ext uri="{9D8B030D-6E8A-4147-A177-3AD203B41FA5}">
                      <a16:colId xmlns:a16="http://schemas.microsoft.com/office/drawing/2014/main" xmlns="" val="2300777426"/>
                    </a:ext>
                  </a:extLst>
                </a:gridCol>
                <a:gridCol w="2683626">
                  <a:extLst>
                    <a:ext uri="{9D8B030D-6E8A-4147-A177-3AD203B41FA5}">
                      <a16:colId xmlns:a16="http://schemas.microsoft.com/office/drawing/2014/main" xmlns="" val="731875755"/>
                    </a:ext>
                  </a:extLst>
                </a:gridCol>
              </a:tblGrid>
              <a:tr h="29852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Наименование МО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Показатель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Исходное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состояние  </a:t>
                      </a:r>
                    </a:p>
                    <a:p>
                      <a:pPr algn="ctr"/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03.08.2019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Текущее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состоянии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15.03.2019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</a:rPr>
                        <a:t>Значение критерия</a:t>
                      </a: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35473418"/>
                  </a:ext>
                </a:extLst>
              </a:tr>
              <a:tr h="9328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ГБУЗ «Городская поликлиника №1»/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ГАУЗ «Городская поликлиника №2»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Производственная нагрузка оборудования (далее – ПН)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6,4/73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80%/80%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Коэффициент: 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 менее 80% в отношении оборудования, используемого в диагностических целях, кроме оборудования КДЛ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35530290"/>
                  </a:ext>
                </a:extLst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426208"/>
              </p:ext>
            </p:extLst>
          </p:nvPr>
        </p:nvGraphicFramePr>
        <p:xfrm>
          <a:off x="291490" y="3297833"/>
          <a:ext cx="11634382" cy="3464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17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455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3370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6139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9706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91497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87404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аппаратуры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Инвентарный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номер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Кол-во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исследований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в мес.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Кол-во смен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Коэф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производственной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нагрузки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931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ЭКГ цифровой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ECG-1012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Sensitec</a:t>
                      </a:r>
                      <a:endParaRPr lang="ru-RU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012.40002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987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86,0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931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Электроэнцефалограф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«Нейрон-спектр-2»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1013401406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126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97,1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931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«Рео-спектр-2»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010.4.1783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83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80,0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931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Спироанализатор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«Спиро-с-100»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1013400196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66,0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7931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Комплекс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Кардиотехника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04АД ХМ ЭКГ и АД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Одно-, двух-, трехсуточное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мониторирование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2C748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010.4.0854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2C748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144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2C748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2C748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97,9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2C74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4" name="Заголовок 1"/>
          <p:cNvSpPr txBox="1">
            <a:spLocks/>
          </p:cNvSpPr>
          <p:nvPr/>
        </p:nvSpPr>
        <p:spPr>
          <a:xfrm>
            <a:off x="291490" y="2551381"/>
            <a:ext cx="10972800" cy="7125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Анализ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производственной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нагрузки оборудования  в Городской поликлинике №1</a:t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Коэффициент эффективности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9. Эффективность использования оборудования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95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392" y="44624"/>
            <a:ext cx="109728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Любой проект – путь к непрерывному совершенствованию!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595" y="1412776"/>
            <a:ext cx="7178724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89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01749"/>
            <a:ext cx="12192000" cy="8159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1412" y="-1288473"/>
            <a:ext cx="9284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Благодарю за внимание!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35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11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5519-23A6-4A14-A7A0-A9CC0CB43163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173" y="3054063"/>
            <a:ext cx="609653" cy="749873"/>
          </a:xfrm>
          <a:prstGeom prst="rect">
            <a:avLst/>
          </a:prstGeom>
        </p:spPr>
      </p:pic>
      <p:sp>
        <p:nvSpPr>
          <p:cNvPr id="8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1. ПОТОКИ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ПАЦИЕНТОВ </a:t>
            </a:r>
            <a:endParaRPr lang="en-US" sz="2400" b="1" dirty="0">
              <a:solidFill>
                <a:schemeClr val="tx2">
                  <a:lumMod val="50000"/>
                </a:schemeClr>
              </a:solidFill>
              <a:cs typeface="Arial" charset="0"/>
            </a:endParaRPr>
          </a:p>
        </p:txBody>
      </p:sp>
      <p:sp>
        <p:nvSpPr>
          <p:cNvPr id="13" name="Объект 9"/>
          <p:cNvSpPr>
            <a:spLocks noGrp="1"/>
          </p:cNvSpPr>
          <p:nvPr>
            <p:ph sz="half" idx="2"/>
          </p:nvPr>
        </p:nvSpPr>
        <p:spPr>
          <a:xfrm>
            <a:off x="7981024" y="3568824"/>
            <a:ext cx="3601375" cy="2557344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15565"/>
              </p:ext>
            </p:extLst>
          </p:nvPr>
        </p:nvGraphicFramePr>
        <p:xfrm>
          <a:off x="63587" y="981837"/>
          <a:ext cx="12064825" cy="2735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4268">
                  <a:extLst>
                    <a:ext uri="{9D8B030D-6E8A-4147-A177-3AD203B41FA5}">
                      <a16:colId xmlns:a16="http://schemas.microsoft.com/office/drawing/2014/main" xmlns="" val="2173750425"/>
                    </a:ext>
                  </a:extLst>
                </a:gridCol>
                <a:gridCol w="7287490">
                  <a:extLst>
                    <a:ext uri="{9D8B030D-6E8A-4147-A177-3AD203B41FA5}">
                      <a16:colId xmlns:a16="http://schemas.microsoft.com/office/drawing/2014/main" xmlns="" val="772202743"/>
                    </a:ext>
                  </a:extLst>
                </a:gridCol>
                <a:gridCol w="1149928">
                  <a:extLst>
                    <a:ext uri="{9D8B030D-6E8A-4147-A177-3AD203B41FA5}">
                      <a16:colId xmlns:a16="http://schemas.microsoft.com/office/drawing/2014/main" xmlns="" val="3047038144"/>
                    </a:ext>
                  </a:extLst>
                </a:gridCol>
                <a:gridCol w="1230283">
                  <a:extLst>
                    <a:ext uri="{9D8B030D-6E8A-4147-A177-3AD203B41FA5}">
                      <a16:colId xmlns:a16="http://schemas.microsoft.com/office/drawing/2014/main" xmlns="" val="2841130691"/>
                    </a:ext>
                  </a:extLst>
                </a:gridCol>
                <a:gridCol w="922856">
                  <a:extLst>
                    <a:ext uri="{9D8B030D-6E8A-4147-A177-3AD203B41FA5}">
                      <a16:colId xmlns:a16="http://schemas.microsoft.com/office/drawing/2014/main" xmlns="" val="485236349"/>
                    </a:ext>
                  </a:extLst>
                </a:gridCol>
              </a:tblGrid>
              <a:tr h="7035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ysClr val="windowText" lastClr="000000"/>
                          </a:solidFill>
                        </a:rPr>
                        <a:t>Наименование МО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Показатель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Исходное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состояние</a:t>
                      </a:r>
                    </a:p>
                    <a:p>
                      <a:pPr algn="ctr"/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03.08.2018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Текущее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состояние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15.03.2019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Значение критерия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95810851"/>
                  </a:ext>
                </a:extLst>
              </a:tr>
              <a:tr h="498374">
                <a:tc rowSpan="3">
                  <a:txBody>
                    <a:bodyPr/>
                    <a:lstStyle/>
                    <a:p>
                      <a:r>
                        <a:rPr lang="ru-RU" sz="1400" dirty="0"/>
                        <a:t>ГБУЗ «Городская поликлиника №1»/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ГАУЗ «Городская поликлиника №2»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 Количество пересечений потоков при проведении диспансеризации, профилактических медицинских осмотров с иными потоками пациентов в поликлинике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5/5</a:t>
                      </a:r>
                      <a:endParaRPr lang="ru-RU" sz="14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2/2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3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43264855"/>
                  </a:ext>
                </a:extLst>
              </a:tr>
              <a:tr h="70358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 Количество пересечений потоков пациентов при предоставлении платных медицинских услуг и медицинской помощи в рамках территориальной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ПГГ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на соответствующий календарный год и плановый период</a:t>
                      </a:r>
                      <a:endParaRPr lang="ru-RU" sz="14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4/5</a:t>
                      </a:r>
                      <a:endParaRPr lang="ru-RU" sz="14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ru-RU" sz="1400" dirty="0" smtClean="0"/>
                        <a:t>/0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1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95439384"/>
                  </a:ext>
                </a:extLst>
              </a:tr>
              <a:tr h="75452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1.3 Последовательность действий пациента в потоке процесса оказания ему медицинской помощи  (на</a:t>
                      </a:r>
                      <a:r>
                        <a:rPr lang="ru-RU" sz="1400" baseline="0" dirty="0" smtClean="0"/>
                        <a:t> примере проекта ГП1 «</a:t>
                      </a:r>
                      <a:r>
                        <a:rPr lang="ru-RU" sz="1400" noProof="0" dirty="0" smtClean="0"/>
                        <a:t>Оптимизация процесса медицинского освидетельствования граждан, подлежащих призыву</a:t>
                      </a:r>
                      <a:r>
                        <a:rPr lang="ru-RU" sz="1400" baseline="0" noProof="0" dirty="0" smtClean="0"/>
                        <a:t> на военную службу</a:t>
                      </a:r>
                      <a:r>
                        <a:rPr lang="ru-RU" sz="1400" noProof="0" dirty="0" smtClean="0"/>
                        <a:t>)</a:t>
                      </a:r>
                      <a:endParaRPr lang="ru-RU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4/4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0/0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64305780"/>
                  </a:ext>
                </a:extLst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112457" y="3803936"/>
            <a:ext cx="3435658" cy="303414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ru-RU" sz="1500" dirty="0" smtClean="0">
                <a:solidFill>
                  <a:schemeClr val="tx1"/>
                </a:solidFill>
              </a:rPr>
              <a:t>1.1</a:t>
            </a:r>
          </a:p>
          <a:p>
            <a:pPr lvl="0" algn="just"/>
            <a:r>
              <a:rPr lang="ru-RU" sz="1500" dirty="0" smtClean="0">
                <a:solidFill>
                  <a:schemeClr val="tx1"/>
                </a:solidFill>
              </a:rPr>
              <a:t>В  </a:t>
            </a:r>
            <a:r>
              <a:rPr lang="ru-RU" sz="1500" dirty="0">
                <a:solidFill>
                  <a:schemeClr val="tx1"/>
                </a:solidFill>
              </a:rPr>
              <a:t>отдельный компактный </a:t>
            </a:r>
            <a:r>
              <a:rPr lang="ru-RU" sz="1500" dirty="0" smtClean="0">
                <a:solidFill>
                  <a:schemeClr val="tx1"/>
                </a:solidFill>
              </a:rPr>
              <a:t>блок выделено отделение </a:t>
            </a:r>
            <a:r>
              <a:rPr lang="ru-RU" sz="1500" dirty="0">
                <a:solidFill>
                  <a:schemeClr val="tx1"/>
                </a:solidFill>
              </a:rPr>
              <a:t>медицинской профилактики </a:t>
            </a:r>
            <a:r>
              <a:rPr lang="ru-RU" sz="1500" dirty="0" smtClean="0">
                <a:solidFill>
                  <a:schemeClr val="tx1"/>
                </a:solidFill>
              </a:rPr>
              <a:t>(кабинет ЭКГ, кабинет </a:t>
            </a:r>
            <a:r>
              <a:rPr lang="ru-RU" sz="1500" dirty="0">
                <a:solidFill>
                  <a:schemeClr val="tx1"/>
                </a:solidFill>
              </a:rPr>
              <a:t>для забора </a:t>
            </a:r>
            <a:r>
              <a:rPr lang="ru-RU" sz="1500" dirty="0" smtClean="0">
                <a:solidFill>
                  <a:schemeClr val="tx1"/>
                </a:solidFill>
              </a:rPr>
              <a:t>крови, </a:t>
            </a:r>
            <a:r>
              <a:rPr lang="ru-RU" sz="1500" dirty="0">
                <a:solidFill>
                  <a:schemeClr val="tx1"/>
                </a:solidFill>
              </a:rPr>
              <a:t>кабинет диагностики и коррекции факторов </a:t>
            </a:r>
            <a:r>
              <a:rPr lang="ru-RU" sz="1500" dirty="0" smtClean="0">
                <a:solidFill>
                  <a:schemeClr val="tx1"/>
                </a:solidFill>
              </a:rPr>
              <a:t>риска, кабинет </a:t>
            </a:r>
            <a:r>
              <a:rPr lang="ru-RU" sz="1500" dirty="0">
                <a:solidFill>
                  <a:schemeClr val="tx1"/>
                </a:solidFill>
              </a:rPr>
              <a:t>организации </a:t>
            </a:r>
            <a:r>
              <a:rPr lang="ru-RU" sz="1500" dirty="0" smtClean="0">
                <a:solidFill>
                  <a:schemeClr val="tx1"/>
                </a:solidFill>
              </a:rPr>
              <a:t>диспансеризации, смотровой кабинет). </a:t>
            </a:r>
            <a:endParaRPr lang="ru-RU" sz="1500" dirty="0">
              <a:solidFill>
                <a:schemeClr val="tx1"/>
              </a:solidFill>
            </a:endParaRPr>
          </a:p>
          <a:p>
            <a:pPr algn="just"/>
            <a:r>
              <a:rPr lang="ru-RU" sz="15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027999" y="3803936"/>
            <a:ext cx="3473141" cy="303414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tx1"/>
                </a:solidFill>
              </a:rPr>
              <a:t>1.2</a:t>
            </a:r>
            <a:endParaRPr lang="ru-RU" sz="1500" dirty="0" smtClean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chemeClr val="tx1"/>
                </a:solidFill>
                <a:ea typeface="Calibri"/>
                <a:cs typeface="Times New Roman"/>
              </a:rPr>
              <a:t>В </a:t>
            </a:r>
            <a:r>
              <a:rPr lang="ru-RU" sz="1500" dirty="0">
                <a:solidFill>
                  <a:schemeClr val="tx1"/>
                </a:solidFill>
                <a:ea typeface="Calibri"/>
                <a:cs typeface="Times New Roman"/>
              </a:rPr>
              <a:t>фронт-офисе выделено  отдельное окно  для работы с пациентами, </a:t>
            </a:r>
            <a:r>
              <a:rPr lang="ru-RU" sz="1500" dirty="0" smtClean="0">
                <a:solidFill>
                  <a:schemeClr val="tx1"/>
                </a:solidFill>
                <a:ea typeface="Calibri"/>
                <a:cs typeface="Times New Roman"/>
              </a:rPr>
              <a:t>которым предоставляют платные медицинские услуги.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chemeClr val="tx1"/>
                </a:solidFill>
              </a:rPr>
              <a:t>Для разных потоков - разное   </a:t>
            </a:r>
            <a:r>
              <a:rPr lang="ru-RU" sz="1500" dirty="0">
                <a:solidFill>
                  <a:schemeClr val="tx1"/>
                </a:solidFill>
              </a:rPr>
              <a:t>время </a:t>
            </a:r>
            <a:r>
              <a:rPr lang="ru-RU" sz="1500" dirty="0" smtClean="0">
                <a:solidFill>
                  <a:schemeClr val="tx1"/>
                </a:solidFill>
              </a:rPr>
              <a:t> приема специалистами  и на проведение диагностических исследований.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chemeClr val="tx1"/>
                </a:solidFill>
                <a:ea typeface="Calibri"/>
                <a:cs typeface="Times New Roman"/>
              </a:rPr>
              <a:t>В МИС создан модуль «Платные услуги» для проведения предварительной записи.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981024" y="3823855"/>
            <a:ext cx="4147388" cy="3034146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500" dirty="0" smtClean="0">
                <a:solidFill>
                  <a:schemeClr val="tx1"/>
                </a:solidFill>
              </a:rPr>
              <a:t>1.3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1500" dirty="0" smtClean="0">
                <a:solidFill>
                  <a:schemeClr val="tx1"/>
                </a:solidFill>
              </a:rPr>
              <a:t>Для исключения возврата в зону фронт-офиса для записи и оплаты, в МИС автоматически (в </a:t>
            </a:r>
            <a:r>
              <a:rPr lang="ru-RU" sz="1500" dirty="0">
                <a:solidFill>
                  <a:schemeClr val="tx1"/>
                </a:solidFill>
              </a:rPr>
              <a:t>зависимости от возраста и пола </a:t>
            </a:r>
            <a:r>
              <a:rPr lang="ru-RU" sz="1500" dirty="0" smtClean="0">
                <a:solidFill>
                  <a:schemeClr val="tx1"/>
                </a:solidFill>
              </a:rPr>
              <a:t>пациента) формируется перечень услуг для прохождения диспансеризации и  п/осмотра; для п/консультирования; для диспансерного наблюдения пациентов </a:t>
            </a:r>
            <a:r>
              <a:rPr lang="ru-RU" sz="1500" dirty="0">
                <a:solidFill>
                  <a:schemeClr val="tx1"/>
                </a:solidFill>
              </a:rPr>
              <a:t>2 группы </a:t>
            </a:r>
            <a:r>
              <a:rPr lang="ru-RU" sz="1500" dirty="0" smtClean="0">
                <a:solidFill>
                  <a:schemeClr val="tx1"/>
                </a:solidFill>
              </a:rPr>
              <a:t>здоровья.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1500" dirty="0" smtClean="0">
                <a:solidFill>
                  <a:schemeClr val="tx1"/>
                </a:solidFill>
              </a:rPr>
              <a:t>Разработаны маршрутные листы для призывников  </a:t>
            </a:r>
          </a:p>
        </p:txBody>
      </p:sp>
    </p:spTree>
    <p:extLst>
      <p:ext uri="{BB962C8B-B14F-4D97-AF65-F5344CB8AC3E}">
        <p14:creationId xmlns:p14="http://schemas.microsoft.com/office/powerpoint/2010/main" val="304637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2" descr="C:\Users\User\Desktop\планы\Scan0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47" t="14583" r="42957" b="9375"/>
          <a:stretch>
            <a:fillRect/>
          </a:stretch>
        </p:blipFill>
        <p:spPr>
          <a:xfrm>
            <a:off x="6350681" y="357191"/>
            <a:ext cx="5340351" cy="5857875"/>
          </a:xfrm>
          <a:prstGeom prst="rect">
            <a:avLst/>
          </a:prstGeom>
          <a:noFill/>
          <a:ln w="38100">
            <a:solidFill>
              <a:srgbClr val="24B70B"/>
            </a:solidFill>
            <a:miter lim="800000"/>
            <a:headEnd/>
            <a:tailEnd/>
          </a:ln>
        </p:spPr>
      </p:pic>
      <p:pic>
        <p:nvPicPr>
          <p:cNvPr id="4098" name="Picture 2" descr="C:\Users\User\Desktop\планы\Scan00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47" t="14583" r="42957" b="9375"/>
          <a:stretch>
            <a:fillRect/>
          </a:stretch>
        </p:blipFill>
        <p:spPr>
          <a:xfrm>
            <a:off x="571501" y="357191"/>
            <a:ext cx="5340351" cy="5857875"/>
          </a:xfr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51" name="Прямоугольник 150"/>
          <p:cNvSpPr/>
          <p:nvPr/>
        </p:nvSpPr>
        <p:spPr>
          <a:xfrm>
            <a:off x="322277" y="3880563"/>
            <a:ext cx="827075" cy="48688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ОМС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5334002" y="4000500"/>
            <a:ext cx="666751" cy="2301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Лифт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4667252" y="3857625"/>
            <a:ext cx="666749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Гардероб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2476501" y="4429125"/>
            <a:ext cx="976249" cy="246221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Регистратура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2762252" y="5286375"/>
            <a:ext cx="761999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Смотровой </a:t>
            </a:r>
          </a:p>
        </p:txBody>
      </p:sp>
      <p:sp>
        <p:nvSpPr>
          <p:cNvPr id="163" name="TextBox 162"/>
          <p:cNvSpPr txBox="1"/>
          <p:nvPr/>
        </p:nvSpPr>
        <p:spPr>
          <a:xfrm rot="16200000">
            <a:off x="3512609" y="5070933"/>
            <a:ext cx="1428750" cy="4308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Отделение </a:t>
            </a:r>
            <a:r>
              <a:rPr lang="ru-RU" sz="11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профилактики 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2571753" y="4857750"/>
            <a:ext cx="857249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КДО пл.услуг</a:t>
            </a:r>
          </a:p>
        </p:txBody>
      </p:sp>
      <p:sp>
        <p:nvSpPr>
          <p:cNvPr id="165" name="TextBox 164"/>
          <p:cNvSpPr txBox="1"/>
          <p:nvPr/>
        </p:nvSpPr>
        <p:spPr>
          <a:xfrm rot="18799333">
            <a:off x="4083846" y="3928741"/>
            <a:ext cx="500063" cy="2308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касса</a:t>
            </a:r>
          </a:p>
        </p:txBody>
      </p:sp>
      <p:sp>
        <p:nvSpPr>
          <p:cNvPr id="166" name="TextBox 165"/>
          <p:cNvSpPr txBox="1"/>
          <p:nvPr/>
        </p:nvSpPr>
        <p:spPr>
          <a:xfrm rot="5400000">
            <a:off x="2284414" y="3769671"/>
            <a:ext cx="428625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Терминал СУО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2381251" y="3286125"/>
            <a:ext cx="1143000" cy="2159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Электр</a:t>
            </a:r>
            <a:r>
              <a:rPr lang="ru-RU" sz="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столы</a:t>
            </a:r>
            <a:endParaRPr lang="ru-RU" sz="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1428751" y="3643313"/>
            <a:ext cx="762000" cy="2159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Каб.100</a:t>
            </a:r>
          </a:p>
        </p:txBody>
      </p:sp>
      <p:cxnSp>
        <p:nvCxnSpPr>
          <p:cNvPr id="242" name="Скругленная соединительная линия 241"/>
          <p:cNvCxnSpPr/>
          <p:nvPr/>
        </p:nvCxnSpPr>
        <p:spPr>
          <a:xfrm flipV="1">
            <a:off x="666751" y="3500441"/>
            <a:ext cx="4381500" cy="928687"/>
          </a:xfrm>
          <a:prstGeom prst="curvedConnector3">
            <a:avLst>
              <a:gd name="adj1" fmla="val 50000"/>
            </a:avLst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Прямая со стрелкой 268"/>
          <p:cNvCxnSpPr/>
          <p:nvPr/>
        </p:nvCxnSpPr>
        <p:spPr>
          <a:xfrm rot="5400000">
            <a:off x="4332817" y="3643841"/>
            <a:ext cx="285750" cy="211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Скругленная соединительная линия 307"/>
          <p:cNvCxnSpPr/>
          <p:nvPr/>
        </p:nvCxnSpPr>
        <p:spPr>
          <a:xfrm flipV="1">
            <a:off x="1047753" y="3643314"/>
            <a:ext cx="3905249" cy="928687"/>
          </a:xfrm>
          <a:prstGeom prst="curvedConnector3">
            <a:avLst>
              <a:gd name="adj1" fmla="val 50000"/>
            </a:avLst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0" name="Прямоугольник 389"/>
          <p:cNvSpPr/>
          <p:nvPr/>
        </p:nvSpPr>
        <p:spPr>
          <a:xfrm>
            <a:off x="38937" y="4609224"/>
            <a:ext cx="1809749" cy="55814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Платные 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услуги</a:t>
            </a:r>
            <a:endParaRPr lang="ru-RU" sz="1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34" name="TextBox 62"/>
          <p:cNvSpPr txBox="1">
            <a:spLocks noChangeArrowheads="1"/>
          </p:cNvSpPr>
          <p:nvPr/>
        </p:nvSpPr>
        <p:spPr bwMode="auto">
          <a:xfrm>
            <a:off x="2541321" y="6215066"/>
            <a:ext cx="317368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400" b="1" dirty="0"/>
              <a:t>1 ЭТАЖ</a:t>
            </a:r>
          </a:p>
        </p:txBody>
      </p:sp>
      <p:sp>
        <p:nvSpPr>
          <p:cNvPr id="189" name="Прямоугольник 188"/>
          <p:cNvSpPr/>
          <p:nvPr/>
        </p:nvSpPr>
        <p:spPr>
          <a:xfrm>
            <a:off x="1311223" y="5137650"/>
            <a:ext cx="1238247" cy="39419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Точка пересечения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571501" y="0"/>
            <a:ext cx="11119531" cy="3571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Схема перемещения пациентов по потокам: </a:t>
            </a:r>
            <a:r>
              <a:rPr lang="ru-RU" dirty="0"/>
              <a:t>при предоставлении платных медицинских услуг и </a:t>
            </a:r>
            <a:r>
              <a:rPr lang="ru-RU" dirty="0" smtClean="0"/>
              <a:t>МП по </a:t>
            </a:r>
            <a:r>
              <a:rPr lang="ru-RU" dirty="0"/>
              <a:t>ПГГ 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2571753" y="409237"/>
            <a:ext cx="1568449" cy="3222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БЫЛО</a:t>
            </a:r>
          </a:p>
        </p:txBody>
      </p:sp>
      <p:sp>
        <p:nvSpPr>
          <p:cNvPr id="49" name="Пятно 1 48"/>
          <p:cNvSpPr/>
          <p:nvPr/>
        </p:nvSpPr>
        <p:spPr>
          <a:xfrm>
            <a:off x="1756603" y="4494708"/>
            <a:ext cx="952507" cy="642942"/>
          </a:xfrm>
          <a:prstGeom prst="irregularSeal1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6101457" y="3880563"/>
            <a:ext cx="827075" cy="48688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ОМС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1113182" y="4000500"/>
            <a:ext cx="666751" cy="2301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Лифт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0446432" y="3857625"/>
            <a:ext cx="666749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Гардероб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8255681" y="4429125"/>
            <a:ext cx="976249" cy="246221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Регистратура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541432" y="5286375"/>
            <a:ext cx="761999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Смотровой </a:t>
            </a:r>
          </a:p>
        </p:txBody>
      </p:sp>
      <p:sp>
        <p:nvSpPr>
          <p:cNvPr id="57" name="TextBox 56"/>
          <p:cNvSpPr txBox="1"/>
          <p:nvPr/>
        </p:nvSpPr>
        <p:spPr>
          <a:xfrm rot="16200000">
            <a:off x="9291789" y="5070933"/>
            <a:ext cx="1428750" cy="4308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Отделение </a:t>
            </a:r>
            <a:r>
              <a:rPr lang="ru-RU" sz="11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профилактики 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350933" y="4857750"/>
            <a:ext cx="857249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КДО пл.услуг</a:t>
            </a:r>
          </a:p>
        </p:txBody>
      </p:sp>
      <p:sp>
        <p:nvSpPr>
          <p:cNvPr id="59" name="TextBox 58"/>
          <p:cNvSpPr txBox="1"/>
          <p:nvPr/>
        </p:nvSpPr>
        <p:spPr>
          <a:xfrm rot="18799333">
            <a:off x="9863026" y="3928741"/>
            <a:ext cx="500063" cy="2308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касса</a:t>
            </a:r>
          </a:p>
        </p:txBody>
      </p:sp>
      <p:sp>
        <p:nvSpPr>
          <p:cNvPr id="60" name="TextBox 59"/>
          <p:cNvSpPr txBox="1"/>
          <p:nvPr/>
        </p:nvSpPr>
        <p:spPr>
          <a:xfrm rot="5400000">
            <a:off x="8063594" y="3769671"/>
            <a:ext cx="428625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Терминал СУО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8160431" y="3286125"/>
            <a:ext cx="1143000" cy="2159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Электр</a:t>
            </a:r>
            <a:r>
              <a:rPr lang="ru-RU" sz="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столы</a:t>
            </a:r>
            <a:endParaRPr lang="ru-RU" sz="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207931" y="3643313"/>
            <a:ext cx="762000" cy="2159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Каб.100</a:t>
            </a:r>
          </a:p>
        </p:txBody>
      </p:sp>
      <p:cxnSp>
        <p:nvCxnSpPr>
          <p:cNvPr id="63" name="Скругленная соединительная линия 62"/>
          <p:cNvCxnSpPr/>
          <p:nvPr/>
        </p:nvCxnSpPr>
        <p:spPr>
          <a:xfrm flipV="1">
            <a:off x="6445931" y="3500441"/>
            <a:ext cx="4381500" cy="928687"/>
          </a:xfrm>
          <a:prstGeom prst="curvedConnector3">
            <a:avLst>
              <a:gd name="adj1" fmla="val 50000"/>
            </a:avLst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 rot="5400000">
            <a:off x="10111997" y="3643841"/>
            <a:ext cx="285750" cy="211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Скругленная соединительная линия 64"/>
          <p:cNvCxnSpPr/>
          <p:nvPr/>
        </p:nvCxnSpPr>
        <p:spPr>
          <a:xfrm flipV="1">
            <a:off x="6826933" y="3643314"/>
            <a:ext cx="3905249" cy="928687"/>
          </a:xfrm>
          <a:prstGeom prst="curvedConnector3">
            <a:avLst>
              <a:gd name="adj1" fmla="val 50000"/>
            </a:avLst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8" name="TextBox 62"/>
          <p:cNvSpPr txBox="1">
            <a:spLocks noChangeArrowheads="1"/>
          </p:cNvSpPr>
          <p:nvPr/>
        </p:nvSpPr>
        <p:spPr bwMode="auto">
          <a:xfrm>
            <a:off x="8320501" y="6215066"/>
            <a:ext cx="317368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400" b="1" dirty="0"/>
              <a:t>1 ЭТАЖ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8350933" y="409237"/>
            <a:ext cx="1568449" cy="3222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СТАЛО</a:t>
            </a:r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6382484" y="5030764"/>
            <a:ext cx="1619251" cy="94210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1 - окно  </a:t>
            </a:r>
            <a:r>
              <a:rPr lang="ru-RU" sz="1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для работы с  платными пациентами</a:t>
            </a:r>
          </a:p>
        </p:txBody>
      </p:sp>
      <p:sp>
        <p:nvSpPr>
          <p:cNvPr id="75" name="Пятно 1 74"/>
          <p:cNvSpPr/>
          <p:nvPr/>
        </p:nvSpPr>
        <p:spPr>
          <a:xfrm>
            <a:off x="7535783" y="4494708"/>
            <a:ext cx="952507" cy="642942"/>
          </a:xfrm>
          <a:prstGeom prst="irregularSeal1">
            <a:avLst/>
          </a:prstGeom>
          <a:solidFill>
            <a:srgbClr val="00B05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796974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Box 148"/>
          <p:cNvSpPr txBox="1"/>
          <p:nvPr/>
        </p:nvSpPr>
        <p:spPr>
          <a:xfrm rot="5560016">
            <a:off x="525796" y="3785192"/>
            <a:ext cx="428625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ЦАХ</a:t>
            </a:r>
          </a:p>
        </p:txBody>
      </p:sp>
      <p:pic>
        <p:nvPicPr>
          <p:cNvPr id="4126" name="Picture 2" descr="C:\Users\User\Desktop\планы\Scan0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29" t="22769" r="19141" b="19914"/>
          <a:stretch>
            <a:fillRect/>
          </a:stretch>
        </p:blipFill>
        <p:spPr bwMode="auto">
          <a:xfrm>
            <a:off x="333353" y="404598"/>
            <a:ext cx="3010640" cy="589720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6" name="TextBox 115"/>
          <p:cNvSpPr txBox="1"/>
          <p:nvPr/>
        </p:nvSpPr>
        <p:spPr>
          <a:xfrm rot="16200000">
            <a:off x="1004691" y="3114408"/>
            <a:ext cx="2571750" cy="2616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Терапия 1,2/ КДО 1/КДО 2 </a:t>
            </a:r>
          </a:p>
        </p:txBody>
      </p:sp>
      <p:sp>
        <p:nvSpPr>
          <p:cNvPr id="4136" name="TextBox 62"/>
          <p:cNvSpPr txBox="1">
            <a:spLocks noChangeArrowheads="1"/>
          </p:cNvSpPr>
          <p:nvPr/>
        </p:nvSpPr>
        <p:spPr bwMode="auto">
          <a:xfrm>
            <a:off x="1288324" y="6501560"/>
            <a:ext cx="21994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400" b="1" dirty="0" smtClean="0"/>
              <a:t>2 ЭТАЖ</a:t>
            </a:r>
            <a:endParaRPr lang="ru-RU" sz="1400" b="1" dirty="0"/>
          </a:p>
        </p:txBody>
      </p:sp>
      <p:sp>
        <p:nvSpPr>
          <p:cNvPr id="168" name="TextBox 167"/>
          <p:cNvSpPr txBox="1"/>
          <p:nvPr/>
        </p:nvSpPr>
        <p:spPr>
          <a:xfrm>
            <a:off x="1726475" y="816341"/>
            <a:ext cx="883226" cy="523220"/>
          </a:xfrm>
          <a:prstGeom prst="rect">
            <a:avLst/>
          </a:prstGeom>
          <a:ln w="28575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>Забор крови</a:t>
            </a:r>
            <a:endParaRPr lang="ru-RU" sz="14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285751" y="0"/>
            <a:ext cx="11712048" cy="3571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Схема перемещения пациентов по потокам: при предоставлении платных медицинских услуг и МП по ПГГ 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1141118" y="4935034"/>
            <a:ext cx="1246911" cy="70658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tx1"/>
                </a:solidFill>
              </a:rPr>
              <a:t>Кабинет забора бак.анализов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54" name="Пятно 1 53"/>
          <p:cNvSpPr/>
          <p:nvPr/>
        </p:nvSpPr>
        <p:spPr>
          <a:xfrm>
            <a:off x="797860" y="1011380"/>
            <a:ext cx="952507" cy="642942"/>
          </a:xfrm>
          <a:prstGeom prst="irregularSeal1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Пятно 1 55"/>
          <p:cNvSpPr/>
          <p:nvPr/>
        </p:nvSpPr>
        <p:spPr>
          <a:xfrm>
            <a:off x="2327411" y="4731060"/>
            <a:ext cx="952507" cy="642942"/>
          </a:xfrm>
          <a:prstGeom prst="irregularSeal1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3" name="Скругленная соединительная линия 62"/>
          <p:cNvCxnSpPr/>
          <p:nvPr/>
        </p:nvCxnSpPr>
        <p:spPr>
          <a:xfrm rot="5400000" flipH="1" flipV="1">
            <a:off x="148276" y="2293044"/>
            <a:ext cx="2442414" cy="1164970"/>
          </a:xfrm>
          <a:prstGeom prst="curvedConnector3">
            <a:avLst>
              <a:gd name="adj1" fmla="val 297"/>
            </a:avLst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Скругленная соединительная линия 63"/>
          <p:cNvCxnSpPr/>
          <p:nvPr/>
        </p:nvCxnSpPr>
        <p:spPr>
          <a:xfrm rot="5400000" flipH="1" flipV="1">
            <a:off x="197345" y="2242289"/>
            <a:ext cx="2624437" cy="1317049"/>
          </a:xfrm>
          <a:prstGeom prst="curvedConnector3">
            <a:avLst>
              <a:gd name="adj1" fmla="val 1942"/>
            </a:avLst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1" name="TextBox 62"/>
          <p:cNvSpPr txBox="1">
            <a:spLocks noChangeArrowheads="1"/>
          </p:cNvSpPr>
          <p:nvPr/>
        </p:nvSpPr>
        <p:spPr bwMode="auto">
          <a:xfrm>
            <a:off x="5192670" y="6483500"/>
            <a:ext cx="90232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400" b="1" dirty="0" smtClean="0"/>
              <a:t>1 </a:t>
            </a:r>
            <a:r>
              <a:rPr lang="ru-RU" sz="1400" b="1" dirty="0"/>
              <a:t>ЭТАЖ</a:t>
            </a:r>
          </a:p>
        </p:txBody>
      </p:sp>
      <p:cxnSp>
        <p:nvCxnSpPr>
          <p:cNvPr id="112" name="Скругленная соединительная линия 111"/>
          <p:cNvCxnSpPr/>
          <p:nvPr/>
        </p:nvCxnSpPr>
        <p:spPr>
          <a:xfrm>
            <a:off x="740108" y="4278759"/>
            <a:ext cx="1523228" cy="872105"/>
          </a:xfrm>
          <a:prstGeom prst="curvedConnector3">
            <a:avLst>
              <a:gd name="adj1" fmla="val 98775"/>
            </a:avLst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3354380" y="404598"/>
            <a:ext cx="8643419" cy="5927276"/>
          </a:xfrm>
          <a:prstGeom prst="rect">
            <a:avLst/>
          </a:prstGeom>
          <a:solidFill>
            <a:schemeClr val="bg1"/>
          </a:solidFill>
          <a:ln>
            <a:solidFill>
              <a:srgbClr val="24B7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4" name="Скругленная соединительная линия 113"/>
          <p:cNvCxnSpPr/>
          <p:nvPr/>
        </p:nvCxnSpPr>
        <p:spPr>
          <a:xfrm>
            <a:off x="572458" y="4112007"/>
            <a:ext cx="1523228" cy="872105"/>
          </a:xfrm>
          <a:prstGeom prst="curvedConnector3">
            <a:avLst>
              <a:gd name="adj1" fmla="val 98775"/>
            </a:avLst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 rot="5560016">
            <a:off x="8954703" y="3824525"/>
            <a:ext cx="428625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ЦАХ</a:t>
            </a:r>
          </a:p>
        </p:txBody>
      </p:sp>
      <p:pic>
        <p:nvPicPr>
          <p:cNvPr id="117" name="Picture 2" descr="C:\Users\User\Desktop\планы\Scan0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29" t="22769" r="19141" b="19914"/>
          <a:stretch>
            <a:fillRect/>
          </a:stretch>
        </p:blipFill>
        <p:spPr bwMode="auto">
          <a:xfrm>
            <a:off x="8762260" y="443931"/>
            <a:ext cx="3010640" cy="5818909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8" name="TextBox 117"/>
          <p:cNvSpPr txBox="1"/>
          <p:nvPr/>
        </p:nvSpPr>
        <p:spPr>
          <a:xfrm rot="16200000">
            <a:off x="9433598" y="3153741"/>
            <a:ext cx="2571750" cy="2616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Терапия 1,2/ КДО 1/КДО 2 </a:t>
            </a:r>
          </a:p>
        </p:txBody>
      </p:sp>
      <p:sp>
        <p:nvSpPr>
          <p:cNvPr id="120" name="Прямоугольник 119"/>
          <p:cNvSpPr/>
          <p:nvPr/>
        </p:nvSpPr>
        <p:spPr>
          <a:xfrm>
            <a:off x="9570025" y="4974367"/>
            <a:ext cx="1246911" cy="70658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tx1"/>
                </a:solidFill>
              </a:rPr>
              <a:t>Кабинет забора бак.анализов</a:t>
            </a:r>
            <a:endParaRPr lang="ru-RU" sz="1400" b="1" dirty="0">
              <a:solidFill>
                <a:schemeClr val="tx1"/>
              </a:solidFill>
            </a:endParaRPr>
          </a:p>
        </p:txBody>
      </p:sp>
      <p:cxnSp>
        <p:nvCxnSpPr>
          <p:cNvPr id="124" name="Скругленная соединительная линия 123"/>
          <p:cNvCxnSpPr/>
          <p:nvPr/>
        </p:nvCxnSpPr>
        <p:spPr>
          <a:xfrm rot="5400000" flipH="1" flipV="1">
            <a:off x="8387935" y="2125993"/>
            <a:ext cx="2624437" cy="1317049"/>
          </a:xfrm>
          <a:prstGeom prst="curvedConnector3">
            <a:avLst>
              <a:gd name="adj1" fmla="val 1942"/>
            </a:avLst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5" name="Скругленная соединительная линия 124"/>
          <p:cNvCxnSpPr/>
          <p:nvPr/>
        </p:nvCxnSpPr>
        <p:spPr>
          <a:xfrm>
            <a:off x="9169015" y="4318092"/>
            <a:ext cx="1523228" cy="872105"/>
          </a:xfrm>
          <a:prstGeom prst="curvedConnector3">
            <a:avLst>
              <a:gd name="adj1" fmla="val 98775"/>
            </a:avLst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Скругленная соединительная линия 125"/>
          <p:cNvCxnSpPr/>
          <p:nvPr/>
        </p:nvCxnSpPr>
        <p:spPr>
          <a:xfrm>
            <a:off x="9001365" y="4151340"/>
            <a:ext cx="1523228" cy="872105"/>
          </a:xfrm>
          <a:prstGeom prst="curvedConnector3">
            <a:avLst>
              <a:gd name="adj1" fmla="val 98775"/>
            </a:avLst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62"/>
          <p:cNvSpPr txBox="1">
            <a:spLocks noChangeArrowheads="1"/>
          </p:cNvSpPr>
          <p:nvPr/>
        </p:nvSpPr>
        <p:spPr bwMode="auto">
          <a:xfrm>
            <a:off x="10189358" y="6498626"/>
            <a:ext cx="21994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400" b="1" dirty="0" smtClean="0"/>
              <a:t>2 ЭТАЖ</a:t>
            </a:r>
            <a:endParaRPr lang="ru-RU" sz="1400" b="1" dirty="0"/>
          </a:p>
        </p:txBody>
      </p:sp>
      <p:pic>
        <p:nvPicPr>
          <p:cNvPr id="171" name="Picture 2" descr="C:\Users\User\Desktop\планы\Scan000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91" t="14583" r="42957" b="10539"/>
          <a:stretch/>
        </p:blipFill>
        <p:spPr>
          <a:xfrm>
            <a:off x="3410857" y="443931"/>
            <a:ext cx="5287328" cy="5768183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172" name="TextBox 171"/>
          <p:cNvSpPr txBox="1"/>
          <p:nvPr/>
        </p:nvSpPr>
        <p:spPr>
          <a:xfrm>
            <a:off x="8120335" y="4087240"/>
            <a:ext cx="666751" cy="2301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Лифт</a:t>
            </a:r>
          </a:p>
        </p:txBody>
      </p:sp>
      <p:sp>
        <p:nvSpPr>
          <p:cNvPr id="173" name="TextBox 172"/>
          <p:cNvSpPr txBox="1"/>
          <p:nvPr/>
        </p:nvSpPr>
        <p:spPr>
          <a:xfrm>
            <a:off x="7453585" y="3944365"/>
            <a:ext cx="666749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Гардероб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5262834" y="4515865"/>
            <a:ext cx="976249" cy="246221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Регистратура</a:t>
            </a:r>
          </a:p>
        </p:txBody>
      </p:sp>
      <p:sp>
        <p:nvSpPr>
          <p:cNvPr id="175" name="TextBox 174"/>
          <p:cNvSpPr txBox="1"/>
          <p:nvPr/>
        </p:nvSpPr>
        <p:spPr>
          <a:xfrm>
            <a:off x="5548585" y="5373115"/>
            <a:ext cx="761999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Смотровой </a:t>
            </a:r>
          </a:p>
        </p:txBody>
      </p:sp>
      <p:sp>
        <p:nvSpPr>
          <p:cNvPr id="176" name="TextBox 175"/>
          <p:cNvSpPr txBox="1"/>
          <p:nvPr/>
        </p:nvSpPr>
        <p:spPr>
          <a:xfrm rot="16200000">
            <a:off x="6298942" y="5157673"/>
            <a:ext cx="1428750" cy="4308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Отделение </a:t>
            </a:r>
            <a:r>
              <a:rPr lang="ru-RU" sz="11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профилактики 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5358086" y="4944490"/>
            <a:ext cx="857249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КДО пл.услуг</a:t>
            </a:r>
          </a:p>
        </p:txBody>
      </p:sp>
      <p:sp>
        <p:nvSpPr>
          <p:cNvPr id="178" name="TextBox 177"/>
          <p:cNvSpPr txBox="1"/>
          <p:nvPr/>
        </p:nvSpPr>
        <p:spPr>
          <a:xfrm rot="18799333">
            <a:off x="6870179" y="4015481"/>
            <a:ext cx="500063" cy="2308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касса</a:t>
            </a:r>
          </a:p>
        </p:txBody>
      </p:sp>
      <p:sp>
        <p:nvSpPr>
          <p:cNvPr id="179" name="TextBox 178"/>
          <p:cNvSpPr txBox="1"/>
          <p:nvPr/>
        </p:nvSpPr>
        <p:spPr>
          <a:xfrm rot="5400000">
            <a:off x="5070747" y="3856411"/>
            <a:ext cx="428625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Терминал СУО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5167584" y="3372865"/>
            <a:ext cx="1143000" cy="2159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Электр</a:t>
            </a:r>
            <a:r>
              <a:rPr lang="ru-RU" sz="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столы</a:t>
            </a:r>
            <a:endParaRPr lang="ru-RU" sz="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4215084" y="3730053"/>
            <a:ext cx="762000" cy="2159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Каб.100</a:t>
            </a:r>
          </a:p>
        </p:txBody>
      </p:sp>
      <p:cxnSp>
        <p:nvCxnSpPr>
          <p:cNvPr id="182" name="Скругленная соединительная линия 181"/>
          <p:cNvCxnSpPr/>
          <p:nvPr/>
        </p:nvCxnSpPr>
        <p:spPr>
          <a:xfrm flipV="1">
            <a:off x="3453084" y="3587181"/>
            <a:ext cx="4381500" cy="928687"/>
          </a:xfrm>
          <a:prstGeom prst="curvedConnector3">
            <a:avLst>
              <a:gd name="adj1" fmla="val 50000"/>
            </a:avLst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Прямая со стрелкой 182"/>
          <p:cNvCxnSpPr/>
          <p:nvPr/>
        </p:nvCxnSpPr>
        <p:spPr>
          <a:xfrm rot="5400000">
            <a:off x="7119150" y="3730581"/>
            <a:ext cx="285750" cy="211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Скругленная соединительная линия 184"/>
          <p:cNvCxnSpPr/>
          <p:nvPr/>
        </p:nvCxnSpPr>
        <p:spPr>
          <a:xfrm flipV="1">
            <a:off x="3775102" y="3738807"/>
            <a:ext cx="3905249" cy="928687"/>
          </a:xfrm>
          <a:prstGeom prst="curvedConnector3">
            <a:avLst>
              <a:gd name="adj1" fmla="val 50000"/>
            </a:avLst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8" name="Прямоугольник 187"/>
          <p:cNvSpPr/>
          <p:nvPr/>
        </p:nvSpPr>
        <p:spPr>
          <a:xfrm>
            <a:off x="7777482" y="408677"/>
            <a:ext cx="1568449" cy="3222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СТАЛО</a:t>
            </a:r>
            <a:endParaRPr lang="ru-RU" dirty="0"/>
          </a:p>
        </p:txBody>
      </p:sp>
      <p:sp>
        <p:nvSpPr>
          <p:cNvPr id="190" name="Прямоугольник 189"/>
          <p:cNvSpPr/>
          <p:nvPr/>
        </p:nvSpPr>
        <p:spPr>
          <a:xfrm>
            <a:off x="3389637" y="5117504"/>
            <a:ext cx="1619251" cy="94210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 – отдельное окно  </a:t>
            </a:r>
            <a:r>
              <a:rPr lang="ru-RU" sz="1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для работы с  платными пациентами</a:t>
            </a:r>
          </a:p>
        </p:txBody>
      </p:sp>
      <p:sp>
        <p:nvSpPr>
          <p:cNvPr id="191" name="Пятно 1 190"/>
          <p:cNvSpPr/>
          <p:nvPr/>
        </p:nvSpPr>
        <p:spPr>
          <a:xfrm>
            <a:off x="4532634" y="4613563"/>
            <a:ext cx="952507" cy="642942"/>
          </a:xfrm>
          <a:prstGeom prst="irregularSeal1">
            <a:avLst/>
          </a:prstGeom>
          <a:solidFill>
            <a:srgbClr val="00B05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192" name="Пятно 1 191"/>
          <p:cNvSpPr/>
          <p:nvPr/>
        </p:nvSpPr>
        <p:spPr>
          <a:xfrm>
            <a:off x="7416661" y="4388943"/>
            <a:ext cx="952507" cy="642942"/>
          </a:xfrm>
          <a:prstGeom prst="irregularSeal1">
            <a:avLst/>
          </a:prstGeom>
          <a:solidFill>
            <a:srgbClr val="00B05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193" name="Прямоугольник 192"/>
          <p:cNvSpPr/>
          <p:nvPr/>
        </p:nvSpPr>
        <p:spPr>
          <a:xfrm>
            <a:off x="7851865" y="1331313"/>
            <a:ext cx="1619251" cy="94210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 – отдельные кабинеты для забора крови</a:t>
            </a:r>
            <a:endParaRPr lang="ru-RU" sz="1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" name="Пятно 1 193"/>
          <p:cNvSpPr/>
          <p:nvPr/>
        </p:nvSpPr>
        <p:spPr>
          <a:xfrm>
            <a:off x="9240973" y="900229"/>
            <a:ext cx="952507" cy="642942"/>
          </a:xfrm>
          <a:prstGeom prst="irregularSeal1">
            <a:avLst/>
          </a:prstGeom>
          <a:solidFill>
            <a:srgbClr val="00B05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195" name="Пятно 1 194"/>
          <p:cNvSpPr/>
          <p:nvPr/>
        </p:nvSpPr>
        <p:spPr>
          <a:xfrm>
            <a:off x="10763698" y="4974367"/>
            <a:ext cx="952507" cy="642942"/>
          </a:xfrm>
          <a:prstGeom prst="irregularSeal1">
            <a:avLst/>
          </a:prstGeom>
          <a:solidFill>
            <a:srgbClr val="00B05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6" name="Прямоугольник 195"/>
          <p:cNvSpPr/>
          <p:nvPr/>
        </p:nvSpPr>
        <p:spPr>
          <a:xfrm>
            <a:off x="7777482" y="4978270"/>
            <a:ext cx="1619251" cy="94210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 – разное время приема</a:t>
            </a:r>
            <a:endParaRPr lang="ru-RU" sz="1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7" name="Прямоугольник 196"/>
          <p:cNvSpPr/>
          <p:nvPr/>
        </p:nvSpPr>
        <p:spPr>
          <a:xfrm>
            <a:off x="1115914" y="405435"/>
            <a:ext cx="1568449" cy="3222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БЫЛО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554727" y="4308811"/>
            <a:ext cx="883226" cy="523220"/>
          </a:xfrm>
          <a:prstGeom prst="rect">
            <a:avLst/>
          </a:prstGeom>
          <a:ln w="28575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>Забор крови</a:t>
            </a:r>
            <a:endParaRPr lang="ru-RU" sz="14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118050" y="918409"/>
            <a:ext cx="706156" cy="553998"/>
          </a:xfrm>
          <a:prstGeom prst="rect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ЗАБОР КРОВИ каб.250</a:t>
            </a:r>
          </a:p>
        </p:txBody>
      </p:sp>
      <p:cxnSp>
        <p:nvCxnSpPr>
          <p:cNvPr id="53" name="Скругленная соединительная линия 52"/>
          <p:cNvCxnSpPr/>
          <p:nvPr/>
        </p:nvCxnSpPr>
        <p:spPr>
          <a:xfrm>
            <a:off x="5694218" y="3962400"/>
            <a:ext cx="1070048" cy="585659"/>
          </a:xfrm>
          <a:prstGeom prst="curvedConnector3">
            <a:avLst>
              <a:gd name="adj1" fmla="val 50000"/>
            </a:avLst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244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66088" y="640646"/>
            <a:ext cx="2888343" cy="546160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27" name="Picture 2" descr="C:\Users\User\Desktop\планы\Scan0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3" t="17947" r="46785" b="39609"/>
          <a:stretch>
            <a:fillRect/>
          </a:stretch>
        </p:blipFill>
        <p:spPr bwMode="auto">
          <a:xfrm>
            <a:off x="1777668" y="932891"/>
            <a:ext cx="2504211" cy="4959928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37" name="TextBox 62"/>
          <p:cNvSpPr txBox="1">
            <a:spLocks noChangeArrowheads="1"/>
          </p:cNvSpPr>
          <p:nvPr/>
        </p:nvSpPr>
        <p:spPr bwMode="auto">
          <a:xfrm>
            <a:off x="2326957" y="6276940"/>
            <a:ext cx="190673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400" b="1" dirty="0" smtClean="0"/>
              <a:t>       3 </a:t>
            </a:r>
            <a:r>
              <a:rPr lang="ru-RU" sz="1400" b="1" dirty="0"/>
              <a:t>ЭТАЖ</a:t>
            </a:r>
          </a:p>
        </p:txBody>
      </p:sp>
      <p:sp>
        <p:nvSpPr>
          <p:cNvPr id="184" name="TextBox 183"/>
          <p:cNvSpPr txBox="1"/>
          <p:nvPr/>
        </p:nvSpPr>
        <p:spPr>
          <a:xfrm rot="16200000">
            <a:off x="2617169" y="2855158"/>
            <a:ext cx="1571625" cy="2616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ОФД/ОЛД</a:t>
            </a:r>
            <a:endParaRPr lang="ru-RU" sz="11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3" name="Прямая со стрелкой 112"/>
          <p:cNvCxnSpPr/>
          <p:nvPr/>
        </p:nvCxnSpPr>
        <p:spPr>
          <a:xfrm flipH="1" flipV="1">
            <a:off x="2837439" y="3013891"/>
            <a:ext cx="82967" cy="2044756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8" name="Прямоугольник 77"/>
          <p:cNvSpPr/>
          <p:nvPr/>
        </p:nvSpPr>
        <p:spPr>
          <a:xfrm>
            <a:off x="285751" y="0"/>
            <a:ext cx="11487149" cy="3571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Схема перемещения пациентов по потокам: при предоставлении платных медицинских услуг и МП по ПГГ </a:t>
            </a:r>
          </a:p>
        </p:txBody>
      </p:sp>
      <p:cxnSp>
        <p:nvCxnSpPr>
          <p:cNvPr id="49" name="Прямая со стрелкой 48"/>
          <p:cNvCxnSpPr/>
          <p:nvPr/>
        </p:nvCxnSpPr>
        <p:spPr>
          <a:xfrm rot="16200000" flipV="1">
            <a:off x="2010904" y="3992605"/>
            <a:ext cx="2032429" cy="19144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4" name="Прямоугольник 93"/>
          <p:cNvSpPr/>
          <p:nvPr/>
        </p:nvSpPr>
        <p:spPr>
          <a:xfrm>
            <a:off x="3357088" y="1390091"/>
            <a:ext cx="942108" cy="56803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ФЛГ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2137886" y="1888855"/>
            <a:ext cx="886691" cy="54032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ММГММм</a:t>
            </a:r>
            <a:r>
              <a:rPr lang="ru-RU" b="1" dirty="0" smtClean="0">
                <a:solidFill>
                  <a:schemeClr val="tx1"/>
                </a:solidFill>
              </a:rPr>
              <a:t>  ММГ</a:t>
            </a:r>
            <a:r>
              <a:rPr lang="ru-RU" b="1" dirty="0" smtClean="0"/>
              <a:t>м</a:t>
            </a:r>
          </a:p>
          <a:p>
            <a:endParaRPr lang="ru-RU" b="1" dirty="0" smtClean="0"/>
          </a:p>
          <a:p>
            <a:r>
              <a:rPr lang="ru-RU" b="1" dirty="0" smtClean="0"/>
              <a:t>Г</a:t>
            </a:r>
            <a:endParaRPr lang="ru-RU" b="1" dirty="0"/>
          </a:p>
        </p:txBody>
      </p:sp>
      <p:sp>
        <p:nvSpPr>
          <p:cNvPr id="57" name="Пятно 1 56"/>
          <p:cNvSpPr/>
          <p:nvPr/>
        </p:nvSpPr>
        <p:spPr>
          <a:xfrm>
            <a:off x="2110167" y="2370948"/>
            <a:ext cx="952507" cy="642942"/>
          </a:xfrm>
          <a:prstGeom prst="irregularSeal1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  <p:sp>
        <p:nvSpPr>
          <p:cNvPr id="58" name="Пятно 1 57"/>
          <p:cNvSpPr/>
          <p:nvPr/>
        </p:nvSpPr>
        <p:spPr>
          <a:xfrm>
            <a:off x="3270469" y="1990715"/>
            <a:ext cx="952507" cy="642942"/>
          </a:xfrm>
          <a:prstGeom prst="irregularSeal1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2270163" y="673470"/>
            <a:ext cx="1568449" cy="3222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БЫЛО</a:t>
            </a:r>
          </a:p>
        </p:txBody>
      </p:sp>
      <p:cxnSp>
        <p:nvCxnSpPr>
          <p:cNvPr id="63" name="Скругленная соединительная линия 62"/>
          <p:cNvCxnSpPr/>
          <p:nvPr/>
        </p:nvCxnSpPr>
        <p:spPr>
          <a:xfrm rot="5400000" flipH="1" flipV="1">
            <a:off x="2097450" y="3513852"/>
            <a:ext cx="2624389" cy="598771"/>
          </a:xfrm>
          <a:prstGeom prst="curvedConnector3">
            <a:avLst>
              <a:gd name="adj1" fmla="val 79312"/>
            </a:avLst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Скругленная соединительная линия 63"/>
          <p:cNvCxnSpPr/>
          <p:nvPr/>
        </p:nvCxnSpPr>
        <p:spPr>
          <a:xfrm rot="5400000" flipH="1" flipV="1">
            <a:off x="1899839" y="3553920"/>
            <a:ext cx="2753823" cy="504347"/>
          </a:xfrm>
          <a:prstGeom prst="curvedConnector3">
            <a:avLst>
              <a:gd name="adj1" fmla="val 82151"/>
            </a:avLst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Прямоугольник 66"/>
          <p:cNvSpPr/>
          <p:nvPr/>
        </p:nvSpPr>
        <p:spPr>
          <a:xfrm>
            <a:off x="7278914" y="640648"/>
            <a:ext cx="2888343" cy="546160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8" name="Picture 2" descr="C:\Users\User\Desktop\планы\Scan0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3" t="17947" r="46785" b="39609"/>
          <a:stretch>
            <a:fillRect/>
          </a:stretch>
        </p:blipFill>
        <p:spPr bwMode="auto">
          <a:xfrm>
            <a:off x="7390494" y="932893"/>
            <a:ext cx="2504211" cy="4959928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TextBox 62"/>
          <p:cNvSpPr txBox="1">
            <a:spLocks noChangeArrowheads="1"/>
          </p:cNvSpPr>
          <p:nvPr/>
        </p:nvSpPr>
        <p:spPr bwMode="auto">
          <a:xfrm>
            <a:off x="7939783" y="6276942"/>
            <a:ext cx="190673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400" b="1" dirty="0" smtClean="0"/>
              <a:t>       3 </a:t>
            </a:r>
            <a:r>
              <a:rPr lang="ru-RU" sz="1400" b="1" dirty="0"/>
              <a:t>ЭТАЖ</a:t>
            </a:r>
          </a:p>
        </p:txBody>
      </p:sp>
      <p:sp>
        <p:nvSpPr>
          <p:cNvPr id="71" name="TextBox 70"/>
          <p:cNvSpPr txBox="1"/>
          <p:nvPr/>
        </p:nvSpPr>
        <p:spPr>
          <a:xfrm rot="16200000">
            <a:off x="8229995" y="2855160"/>
            <a:ext cx="1571625" cy="2616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ОФД/ОЛД</a:t>
            </a:r>
            <a:endParaRPr lang="ru-RU" sz="11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2" name="Прямая со стрелкой 71"/>
          <p:cNvCxnSpPr/>
          <p:nvPr/>
        </p:nvCxnSpPr>
        <p:spPr>
          <a:xfrm flipH="1" flipV="1">
            <a:off x="8450265" y="3013893"/>
            <a:ext cx="82967" cy="2044756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 rot="16200000" flipV="1">
            <a:off x="7623730" y="3992607"/>
            <a:ext cx="2032429" cy="19144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5" name="Прямоугольник 74"/>
          <p:cNvSpPr/>
          <p:nvPr/>
        </p:nvSpPr>
        <p:spPr>
          <a:xfrm>
            <a:off x="8969914" y="1390093"/>
            <a:ext cx="942108" cy="56803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ФЛГ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7750712" y="1888857"/>
            <a:ext cx="886691" cy="54032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ММГММм</a:t>
            </a:r>
            <a:r>
              <a:rPr lang="ru-RU" b="1" dirty="0" smtClean="0">
                <a:solidFill>
                  <a:schemeClr val="tx1"/>
                </a:solidFill>
              </a:rPr>
              <a:t>  ММГ</a:t>
            </a:r>
            <a:r>
              <a:rPr lang="ru-RU" b="1" dirty="0" smtClean="0"/>
              <a:t>м</a:t>
            </a:r>
          </a:p>
          <a:p>
            <a:endParaRPr lang="ru-RU" b="1" dirty="0" smtClean="0"/>
          </a:p>
          <a:p>
            <a:r>
              <a:rPr lang="ru-RU" b="1" dirty="0" smtClean="0"/>
              <a:t>Г</a:t>
            </a:r>
            <a:endParaRPr lang="ru-RU" b="1" dirty="0"/>
          </a:p>
        </p:txBody>
      </p:sp>
      <p:sp>
        <p:nvSpPr>
          <p:cNvPr id="86" name="Прямоугольник 85"/>
          <p:cNvSpPr/>
          <p:nvPr/>
        </p:nvSpPr>
        <p:spPr>
          <a:xfrm>
            <a:off x="8332124" y="5041631"/>
            <a:ext cx="1619251" cy="94210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 – разное время приема</a:t>
            </a:r>
            <a:endParaRPr lang="ru-RU" sz="1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7882989" y="673472"/>
            <a:ext cx="1568449" cy="3222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СТАЛО</a:t>
            </a:r>
            <a:endParaRPr lang="ru-RU" dirty="0"/>
          </a:p>
        </p:txBody>
      </p:sp>
      <p:cxnSp>
        <p:nvCxnSpPr>
          <p:cNvPr id="82" name="Скругленная соединительная линия 81"/>
          <p:cNvCxnSpPr/>
          <p:nvPr/>
        </p:nvCxnSpPr>
        <p:spPr>
          <a:xfrm rot="5400000" flipH="1" flipV="1">
            <a:off x="7710276" y="3513854"/>
            <a:ext cx="2624389" cy="598771"/>
          </a:xfrm>
          <a:prstGeom prst="curvedConnector3">
            <a:avLst>
              <a:gd name="adj1" fmla="val 79312"/>
            </a:avLst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Скругленная соединительная линия 82"/>
          <p:cNvCxnSpPr/>
          <p:nvPr/>
        </p:nvCxnSpPr>
        <p:spPr>
          <a:xfrm rot="5400000" flipH="1" flipV="1">
            <a:off x="7512665" y="3553922"/>
            <a:ext cx="2753823" cy="504347"/>
          </a:xfrm>
          <a:prstGeom prst="curvedConnector3">
            <a:avLst>
              <a:gd name="adj1" fmla="val 82151"/>
            </a:avLst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Пятно 1 83"/>
          <p:cNvSpPr/>
          <p:nvPr/>
        </p:nvSpPr>
        <p:spPr>
          <a:xfrm>
            <a:off x="8959515" y="2004888"/>
            <a:ext cx="952507" cy="642942"/>
          </a:xfrm>
          <a:prstGeom prst="irregularSeal1">
            <a:avLst/>
          </a:prstGeom>
          <a:solidFill>
            <a:srgbClr val="00B05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7" name="Пятно 1 86"/>
          <p:cNvSpPr/>
          <p:nvPr/>
        </p:nvSpPr>
        <p:spPr>
          <a:xfrm>
            <a:off x="7764735" y="2429181"/>
            <a:ext cx="952507" cy="642942"/>
          </a:xfrm>
          <a:prstGeom prst="irregularSeal1">
            <a:avLst/>
          </a:prstGeom>
          <a:solidFill>
            <a:srgbClr val="00B05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7479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144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FF"/>
                </a:solidFill>
                <a:cs typeface="Arial" charset="0"/>
              </a:rPr>
              <a:t>Потоки пациентов1. ПОТОКИ ПАЦИЕНТОВ </a:t>
            </a:r>
            <a:r>
              <a:rPr lang="en-US" dirty="0" smtClean="0">
                <a:solidFill>
                  <a:srgbClr val="FFFFFF"/>
                </a:solidFill>
                <a:cs typeface="Arial" charset="0"/>
              </a:rPr>
              <a:t/>
            </a:r>
            <a:br>
              <a:rPr lang="en-US" dirty="0" smtClean="0">
                <a:solidFill>
                  <a:srgbClr val="FFFFFF"/>
                </a:solidFill>
                <a:cs typeface="Arial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Содержимое 4"/>
          <p:cNvPicPr>
            <a:picLocks noChangeAspect="1"/>
          </p:cNvPicPr>
          <p:nvPr/>
        </p:nvPicPr>
        <p:blipFill rotWithShape="1">
          <a:blip r:embed="rId2"/>
          <a:srcRect l="28235" t="9281" r="21983" b="39800"/>
          <a:stretch/>
        </p:blipFill>
        <p:spPr bwMode="auto">
          <a:xfrm>
            <a:off x="990429" y="1695295"/>
            <a:ext cx="10132840" cy="5076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15216" y="1050202"/>
            <a:ext cx="6753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a typeface="Calibri"/>
                <a:cs typeface="Times New Roman"/>
              </a:rPr>
              <a:t>Модуль </a:t>
            </a:r>
            <a:r>
              <a:rPr lang="ru-RU" b="1" dirty="0">
                <a:ea typeface="Calibri"/>
                <a:cs typeface="Times New Roman"/>
              </a:rPr>
              <a:t>«Платные услуги</a:t>
            </a:r>
            <a:r>
              <a:rPr lang="ru-RU" b="1" dirty="0" smtClean="0">
                <a:ea typeface="Calibri"/>
                <a:cs typeface="Times New Roman"/>
              </a:rPr>
              <a:t>» в МИС Городской поликлиники №2 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998720" y="5105399"/>
            <a:ext cx="856648" cy="929641"/>
          </a:xfrm>
          <a:prstGeom prst="rect">
            <a:avLst/>
          </a:prstGeom>
          <a:noFill/>
          <a:ln w="57150">
            <a:solidFill>
              <a:srgbClr val="24B7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473539" y="6403491"/>
            <a:ext cx="676365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dk1"/>
                </a:solidFill>
              </a:rPr>
              <a:t>Отдельное время для предоставления </a:t>
            </a:r>
            <a:r>
              <a:rPr lang="ru-RU" dirty="0">
                <a:solidFill>
                  <a:schemeClr val="dk1"/>
                </a:solidFill>
              </a:rPr>
              <a:t>платных медицинских услуг </a:t>
            </a:r>
            <a:endParaRPr lang="ru-RU" dirty="0"/>
          </a:p>
        </p:txBody>
      </p:sp>
      <p:cxnSp>
        <p:nvCxnSpPr>
          <p:cNvPr id="11" name="Прямая со стрелкой 10"/>
          <p:cNvCxnSpPr>
            <a:endCxn id="3" idx="2"/>
          </p:cNvCxnSpPr>
          <p:nvPr/>
        </p:nvCxnSpPr>
        <p:spPr>
          <a:xfrm flipV="1">
            <a:off x="5427044" y="6035040"/>
            <a:ext cx="0" cy="321315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8309276" y="2485570"/>
            <a:ext cx="1952324" cy="2086430"/>
          </a:xfrm>
          <a:prstGeom prst="rect">
            <a:avLst/>
          </a:prstGeom>
          <a:noFill/>
          <a:ln w="57150">
            <a:solidFill>
              <a:srgbClr val="24B7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309277" y="4907940"/>
            <a:ext cx="205392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dk1"/>
                </a:solidFill>
              </a:rPr>
              <a:t>Запись по времени</a:t>
            </a:r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9257821" y="4586625"/>
            <a:ext cx="0" cy="321315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1. ПОТОКИ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ПАЦИЕНТОВ </a:t>
            </a:r>
            <a:endParaRPr lang="en-US" sz="2400" b="1" dirty="0">
              <a:solidFill>
                <a:schemeClr val="tx2">
                  <a:lumMod val="50000"/>
                </a:schemeClr>
              </a:solidFill>
              <a:cs typeface="Arial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15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4C58A-D5DD-4058-8873-980191D026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59" y="1907529"/>
            <a:ext cx="8710760" cy="495047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15216" y="1050202"/>
            <a:ext cx="6753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a typeface="Calibri"/>
                <a:cs typeface="Times New Roman"/>
              </a:rPr>
              <a:t>Модуль «Диспансеризация» в МИС Городской поликлиники №2 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53350" y="1419534"/>
            <a:ext cx="9762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Направление  для пациента 24 лет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254835" y="2812474"/>
            <a:ext cx="2751545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dk1"/>
                </a:solidFill>
              </a:rPr>
              <a:t>1 – </a:t>
            </a:r>
            <a:r>
              <a:rPr lang="ru-RU" dirty="0" smtClean="0"/>
              <a:t>Пол и в</a:t>
            </a:r>
            <a:r>
              <a:rPr lang="ru-RU" dirty="0" smtClean="0">
                <a:solidFill>
                  <a:schemeClr val="dk1"/>
                </a:solidFill>
              </a:rPr>
              <a:t>озраст</a:t>
            </a:r>
          </a:p>
          <a:p>
            <a:r>
              <a:rPr lang="ru-RU" dirty="0" smtClean="0"/>
              <a:t>2 – Вид медицинского осмотра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3 – Перечень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5248275" y="3558220"/>
            <a:ext cx="796233" cy="1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614987" y="3070225"/>
            <a:ext cx="24765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dk1"/>
                </a:solidFill>
              </a:rPr>
              <a:t>1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044508" y="3406555"/>
            <a:ext cx="24765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2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279662" y="5256159"/>
            <a:ext cx="24765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3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947644" y="4695850"/>
            <a:ext cx="5096864" cy="1660505"/>
          </a:xfrm>
          <a:prstGeom prst="rect">
            <a:avLst/>
          </a:prstGeom>
          <a:noFill/>
          <a:ln w="57150">
            <a:solidFill>
              <a:srgbClr val="24B7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gray">
          <a:xfrm>
            <a:off x="2151613" y="165188"/>
            <a:ext cx="9891087" cy="676133"/>
          </a:xfrm>
          <a:prstGeom prst="roundRect">
            <a:avLst>
              <a:gd name="adj" fmla="val 12699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1. ПОТОКИ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ПАЦИЕНТОВ </a:t>
            </a:r>
            <a:endParaRPr lang="en-US" sz="2400" b="1" dirty="0">
              <a:solidFill>
                <a:schemeClr val="tx2">
                  <a:lumMod val="50000"/>
                </a:schemeClr>
              </a:solidFill>
              <a:cs typeface="Arial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7" y="41629"/>
            <a:ext cx="133498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96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12517</TotalTime>
  <Words>3291</Words>
  <Application>Microsoft Macintosh PowerPoint</Application>
  <PresentationFormat>Широкоэкранный</PresentationFormat>
  <Paragraphs>897</Paragraphs>
  <Slides>39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39</vt:i4>
      </vt:variant>
    </vt:vector>
  </HeadingPairs>
  <TitlesOfParts>
    <vt:vector size="46" baseType="lpstr">
      <vt:lpstr>Arial</vt:lpstr>
      <vt:lpstr>Calibri</vt:lpstr>
      <vt:lpstr>Calibri Light</vt:lpstr>
      <vt:lpstr>Tahoma</vt:lpstr>
      <vt:lpstr>Times New Roman</vt:lpstr>
      <vt:lpstr>Тема Office</vt:lpstr>
      <vt:lpstr>1_Тема Office</vt:lpstr>
      <vt:lpstr>Руководитель Регионального Центра ПМСП Республики Бурятия  Степанова Елена Александровна </vt:lpstr>
      <vt:lpstr>Презентация PowerPoint</vt:lpstr>
      <vt:lpstr>Презентация PowerPoint</vt:lpstr>
      <vt:lpstr>11</vt:lpstr>
      <vt:lpstr>Презентация PowerPoint</vt:lpstr>
      <vt:lpstr>Презентация PowerPoint</vt:lpstr>
      <vt:lpstr>Презентация PowerPoint</vt:lpstr>
      <vt:lpstr>Потоки пациентов1. ПОТОКИ ПАЦИЕНТОВ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11</vt:lpstr>
      <vt:lpstr> Динамика внедрения 5S ,  в %      Городская поликлиника № 1  </vt:lpstr>
      <vt:lpstr>Презентация PowerPoint</vt:lpstr>
      <vt:lpstr>Презентация PowerPoint</vt:lpstr>
      <vt:lpstr>Презентация PowerPoint</vt:lpstr>
      <vt:lpstr>Презентация PowerPoint</vt:lpstr>
      <vt:lpstr>Стандартная операционная карта проведение записи ЭКГ </vt:lpstr>
      <vt:lpstr>Перераспределение нагрузки между терапевтом и медицинской сестрой в ГП№2</vt:lpstr>
      <vt:lpstr>Презентация PowerPoint</vt:lpstr>
      <vt:lpstr>Презентация PowerPoint</vt:lpstr>
      <vt:lpstr>Детализация дефектов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ВИЗУАЛЬНОЕ УПРАВЛЕНИЕ ПРОЦЕССАМИ</vt:lpstr>
      <vt:lpstr>Презентация PowerPoint</vt:lpstr>
      <vt:lpstr>Презентация PowerPoint</vt:lpstr>
      <vt:lpstr>Презентация PowerPoint</vt:lpstr>
      <vt:lpstr>Презентация PowerPoint</vt:lpstr>
      <vt:lpstr>M КОРПОРАТИВНАЯ КУЛЬТУРА</vt:lpstr>
      <vt:lpstr>Презентация PowerPoint</vt:lpstr>
      <vt:lpstr>Любой проект – путь к непрерывному совершенствованию!</vt:lpstr>
      <vt:lpstr>Презентация PowerPoint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Алборова Сабина Казбековна</dc:creator>
  <cp:lastModifiedBy>пользователь Microsoft Office</cp:lastModifiedBy>
  <cp:revision>1664</cp:revision>
  <cp:lastPrinted>2019-03-18T12:42:09Z</cp:lastPrinted>
  <dcterms:created xsi:type="dcterms:W3CDTF">2018-09-20T11:32:28Z</dcterms:created>
  <dcterms:modified xsi:type="dcterms:W3CDTF">2019-03-22T06:24:44Z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3670302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S8.2.2</vt:lpwstr>
  </property>
</Properties>
</file>